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35" r:id="rId3"/>
    <p:sldId id="457" r:id="rId4"/>
    <p:sldId id="493" r:id="rId5"/>
    <p:sldId id="494" r:id="rId6"/>
    <p:sldId id="488" r:id="rId7"/>
    <p:sldId id="487" r:id="rId8"/>
    <p:sldId id="497" r:id="rId9"/>
    <p:sldId id="495" r:id="rId10"/>
    <p:sldId id="490" r:id="rId11"/>
    <p:sldId id="481" r:id="rId12"/>
    <p:sldId id="328" r:id="rId13"/>
  </p:sldIdLst>
  <p:sldSz cx="9906000" cy="6858000" type="A4"/>
  <p:notesSz cx="7104063" cy="10234613"/>
  <p:embeddedFontLst>
    <p:embeddedFont>
      <p:font typeface="나눔고딕" charset="-127"/>
      <p:regular r:id="rId16"/>
      <p:bold r:id="rId17"/>
    </p:embeddedFont>
    <p:embeddedFont>
      <p:font typeface="HY중고딕" pitchFamily="18" charset="-127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맑은 고딕" pitchFamily="50" charset="-127"/>
      <p:regular r:id="rId23"/>
      <p:bold r:id="rId24"/>
    </p:embeddedFont>
    <p:embeddedFont>
      <p:font typeface="HY헤드라인M" pitchFamily="18" charset="-127"/>
      <p:regular r:id="rId25"/>
    </p:embeddedFont>
    <p:embeddedFont>
      <p:font typeface="Calibri Light" pitchFamily="34" charset="0"/>
      <p:regular r:id="rId26"/>
      <p:italic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기본 구역" id="{13EEAC4F-ACD2-4EF9-9C69-4E6575591F0D}">
          <p14:sldIdLst>
            <p14:sldId id="256"/>
            <p14:sldId id="435"/>
            <p14:sldId id="457"/>
            <p14:sldId id="493"/>
            <p14:sldId id="494"/>
            <p14:sldId id="488"/>
            <p14:sldId id="487"/>
            <p14:sldId id="497"/>
            <p14:sldId id="495"/>
            <p14:sldId id="490"/>
            <p14:sldId id="481"/>
            <p14:sldId id="32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092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  <p15:guide id="4" pos="7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F0"/>
    <a:srgbClr val="FF3399"/>
    <a:srgbClr val="93C9FF"/>
    <a:srgbClr val="C00000"/>
    <a:srgbClr val="002B58"/>
    <a:srgbClr val="FF6D6D"/>
    <a:srgbClr val="E86E27"/>
    <a:srgbClr val="B686DA"/>
    <a:srgbClr val="FFB3B3"/>
    <a:srgbClr val="A365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188" autoAdjust="0"/>
    <p:restoredTop sz="96429" autoAdjust="0"/>
  </p:normalViewPr>
  <p:slideViewPr>
    <p:cSldViewPr snapToGrid="0">
      <p:cViewPr varScale="1">
        <p:scale>
          <a:sx n="116" d="100"/>
          <a:sy n="116" d="100"/>
        </p:scale>
        <p:origin x="-1500" y="-96"/>
      </p:cViewPr>
      <p:guideLst>
        <p:guide orient="horz" pos="2092"/>
        <p:guide orient="horz" pos="822"/>
        <p:guide pos="3120"/>
        <p:guide pos="7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C2E60A49-0C38-4687-AC21-7C5BBE6FD7B0}" type="datetimeFigureOut">
              <a:rPr lang="ko-KR" altLang="en-US" smtClean="0"/>
              <a:pPr/>
              <a:t>2018-11-12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203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934BE70E-5555-418A-81A4-7B69EA0E1F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98116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411C2C0E-10D6-490D-856D-13981EC67A02}" type="datetimeFigureOut">
              <a:rPr lang="ko-KR" altLang="en-US" smtClean="0"/>
              <a:pPr/>
              <a:t>2018-11-12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31791CA0-19EB-429A-B87D-962BB53E392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1241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1CA0-19EB-429A-B87D-962BB53E3921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3644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1CA0-19EB-429A-B87D-962BB53E3921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3544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1CA0-19EB-429A-B87D-962BB53E3921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3096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1CA0-19EB-429A-B87D-962BB53E3921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24881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1CA0-19EB-429A-B87D-962BB53E3921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5771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8642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2901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22692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TO_Format1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O_template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38575" y="649288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B688F18-291A-4BBA-AE6F-9A6531BDF58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13682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TO_Format2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TO_template-0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9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1186" y="633676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defRPr>
            </a:lvl1pPr>
          </a:lstStyle>
          <a:p>
            <a:fld id="{6B688F18-291A-4BBA-AE6F-9A6531BDF58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527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TO_Format1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O_template-0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38575" y="649288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B688F18-291A-4BBA-AE6F-9A6531BDF58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45216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TO_Format1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O_template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38575" y="649288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B688F18-291A-4BBA-AE6F-9A6531BDF58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19482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TO_Format1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O_template-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38575" y="649288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B688F18-291A-4BBA-AE6F-9A6531BDF58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45334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0841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2586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2963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5260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4922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7520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9403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8309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4091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88F18-291A-4BBA-AE6F-9A6531BDF58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6324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73" r:id="rId15"/>
    <p:sldLayoutId id="2147483675" r:id="rId16"/>
    <p:sldLayoutId id="2147483672" r:id="rId17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18" Type="http://schemas.openxmlformats.org/officeDocument/2006/relationships/image" Target="../media/image45.png"/><Relationship Id="rId26" Type="http://schemas.openxmlformats.org/officeDocument/2006/relationships/image" Target="../media/image53.jpeg"/><Relationship Id="rId3" Type="http://schemas.openxmlformats.org/officeDocument/2006/relationships/image" Target="../media/image30.png"/><Relationship Id="rId21" Type="http://schemas.openxmlformats.org/officeDocument/2006/relationships/image" Target="../media/image48.jpeg"/><Relationship Id="rId34" Type="http://schemas.openxmlformats.org/officeDocument/2006/relationships/image" Target="../media/image61.pn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jpeg"/><Relationship Id="rId20" Type="http://schemas.openxmlformats.org/officeDocument/2006/relationships/image" Target="../media/image47.jpe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24" Type="http://schemas.openxmlformats.org/officeDocument/2006/relationships/image" Target="../media/image51.jpeg"/><Relationship Id="rId32" Type="http://schemas.openxmlformats.org/officeDocument/2006/relationships/image" Target="../media/image59.png"/><Relationship Id="rId5" Type="http://schemas.openxmlformats.org/officeDocument/2006/relationships/image" Target="../media/image32.gif"/><Relationship Id="rId15" Type="http://schemas.openxmlformats.org/officeDocument/2006/relationships/image" Target="../media/image42.png"/><Relationship Id="rId23" Type="http://schemas.openxmlformats.org/officeDocument/2006/relationships/image" Target="../media/image50.jpeg"/><Relationship Id="rId28" Type="http://schemas.openxmlformats.org/officeDocument/2006/relationships/image" Target="../media/image55.png"/><Relationship Id="rId10" Type="http://schemas.openxmlformats.org/officeDocument/2006/relationships/image" Target="../media/image37.jpeg"/><Relationship Id="rId19" Type="http://schemas.openxmlformats.org/officeDocument/2006/relationships/image" Target="../media/image46.jpeg"/><Relationship Id="rId31" Type="http://schemas.openxmlformats.org/officeDocument/2006/relationships/image" Target="../media/image58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Relationship Id="rId14" Type="http://schemas.openxmlformats.org/officeDocument/2006/relationships/image" Target="../media/image41.png"/><Relationship Id="rId22" Type="http://schemas.openxmlformats.org/officeDocument/2006/relationships/image" Target="../media/image49.jpeg"/><Relationship Id="rId27" Type="http://schemas.openxmlformats.org/officeDocument/2006/relationships/image" Target="../media/image54.jpeg"/><Relationship Id="rId30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2228470"/>
            <a:ext cx="9898464" cy="2520280"/>
          </a:xfrm>
          <a:prstGeom prst="rect">
            <a:avLst/>
          </a:prstGeom>
          <a:solidFill>
            <a:srgbClr val="002B58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7238" y="2816157"/>
            <a:ext cx="9151529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>
                <a:ln>
                  <a:solidFill>
                    <a:schemeClr val="accent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2018 </a:t>
            </a:r>
            <a:r>
              <a:rPr lang="en-US" altLang="ko-KR" sz="2400" b="1" spc="-150" dirty="0" smtClean="0">
                <a:ln>
                  <a:solidFill>
                    <a:schemeClr val="accent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2400" b="1" spc="-150" dirty="0" smtClean="0">
                <a:ln>
                  <a:solidFill>
                    <a:schemeClr val="accent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관광산업 </a:t>
            </a:r>
            <a:r>
              <a:rPr lang="ko-KR" altLang="en-US" sz="2400" b="1" spc="-150" dirty="0">
                <a:ln>
                  <a:solidFill>
                    <a:schemeClr val="accent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일자리 </a:t>
            </a:r>
            <a:r>
              <a:rPr lang="ko-KR" altLang="en-US" sz="2400" b="1" spc="-150" dirty="0" smtClean="0">
                <a:ln>
                  <a:solidFill>
                    <a:schemeClr val="accent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박람회  </a:t>
            </a:r>
            <a:endParaRPr lang="en-US" altLang="ko-KR" sz="2400" b="1" spc="-150" dirty="0" smtClean="0">
              <a:ln>
                <a:solidFill>
                  <a:schemeClr val="accent1">
                    <a:alpha val="3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spc="-150" dirty="0" smtClean="0">
                <a:ln>
                  <a:solidFill>
                    <a:schemeClr val="accent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안내자료</a:t>
            </a:r>
            <a:endParaRPr lang="ko-KR" altLang="en-US" sz="2400" b="1" spc="-150" dirty="0">
              <a:ln>
                <a:solidFill>
                  <a:schemeClr val="accent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308" y="1503320"/>
            <a:ext cx="2606421" cy="57718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4250" y="1438423"/>
            <a:ext cx="1828800" cy="623337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>
                <a:ln>
                  <a:solidFill>
                    <a:srgbClr val="002A57"/>
                  </a:solidFill>
                </a:ln>
                <a:solidFill>
                  <a:srgbClr val="002B58"/>
                </a:solidFill>
              </a:rPr>
              <a:pPr/>
              <a:t>1</a:t>
            </a:fld>
            <a:endParaRPr lang="ko-KR" altLang="en-US" dirty="0">
              <a:ln>
                <a:solidFill>
                  <a:srgbClr val="002A57"/>
                </a:solidFill>
              </a:ln>
              <a:solidFill>
                <a:srgbClr val="002B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6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0" y="204428"/>
            <a:ext cx="2214880" cy="796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-3129" y="284048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7.</a:t>
            </a:r>
            <a:r>
              <a:rPr lang="ko-KR" altLang="en-US" sz="20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 심층면접관 안내</a:t>
            </a:r>
            <a:endParaRPr lang="ko-KR" altLang="en-US" sz="20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75930" y="1077756"/>
            <a:ext cx="7821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사전 서류입사지원부터 면접 스케줄링</a:t>
            </a:r>
            <a:r>
              <a:rPr lang="en-US" altLang="ko-KR" sz="12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2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그리고 현장 면접까지 </a:t>
            </a:r>
            <a:r>
              <a:rPr lang="ko-KR" altLang="en-US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C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한번에 이어지는 </a:t>
            </a:r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C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One-stop </a:t>
            </a:r>
            <a:r>
              <a:rPr lang="ko-KR" altLang="en-US" sz="1400" b="1" spc="-15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C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채용관</a:t>
            </a:r>
            <a:r>
              <a:rPr lang="ko-KR" altLang="en-US" sz="1200" spc="-15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으로</a:t>
            </a:r>
            <a:endParaRPr lang="en-US" altLang="ko-KR" sz="120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ko-KR" altLang="en-US" sz="12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실제 채용수요가 있는 기업과 구직자의 심도 깊은 면접 진행을 위해 마련된 </a:t>
            </a:r>
            <a:r>
              <a:rPr lang="ko-KR" altLang="en-US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C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별도 채용관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C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 rot="5400000">
            <a:off x="568964" y="1320620"/>
            <a:ext cx="413927" cy="79623"/>
          </a:xfrm>
          <a:prstGeom prst="rect">
            <a:avLst/>
          </a:prstGeom>
          <a:solidFill>
            <a:srgbClr val="00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602934" y="784407"/>
            <a:ext cx="16459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spc="-15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2B58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심층면접관이란</a:t>
            </a:r>
            <a:r>
              <a:rPr lang="en-US" altLang="ko-KR" sz="16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2B58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?</a:t>
            </a:r>
            <a:endParaRPr lang="ko-KR" altLang="en-US" sz="1600" b="1" spc="-15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2B58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530810" y="1894325"/>
            <a:ext cx="5181600" cy="1807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4530810" y="1778996"/>
            <a:ext cx="1326292" cy="280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rgbClr val="002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심층면접 특징</a:t>
            </a:r>
            <a:endParaRPr lang="ko-KR" altLang="en-US" sz="1200" b="1" dirty="0">
              <a:solidFill>
                <a:srgbClr val="002B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30810" y="4003461"/>
            <a:ext cx="5181600" cy="20019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4530810" y="3888132"/>
            <a:ext cx="1326292" cy="280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rgbClr val="002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신청 프로세스</a:t>
            </a:r>
            <a:endParaRPr lang="ko-KR" altLang="en-US" sz="1200" b="1" dirty="0">
              <a:solidFill>
                <a:srgbClr val="002B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9" t="16078" r="9264" b="11242"/>
          <a:stretch/>
        </p:blipFill>
        <p:spPr>
          <a:xfrm>
            <a:off x="296985" y="2596633"/>
            <a:ext cx="4032677" cy="270793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/>
          <a:srcRect l="1845" t="11036" r="78868" b="12054"/>
          <a:stretch/>
        </p:blipFill>
        <p:spPr>
          <a:xfrm>
            <a:off x="4913373" y="2195970"/>
            <a:ext cx="995363" cy="971551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 cstate="print"/>
          <a:srcRect l="40050" t="11036" r="40663" b="12054"/>
          <a:stretch/>
        </p:blipFill>
        <p:spPr>
          <a:xfrm>
            <a:off x="6605823" y="2195970"/>
            <a:ext cx="995363" cy="971551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3" cstate="print"/>
          <a:srcRect l="78255" t="11036" r="2458" b="12054"/>
          <a:stretch/>
        </p:blipFill>
        <p:spPr>
          <a:xfrm>
            <a:off x="8298273" y="2195970"/>
            <a:ext cx="995363" cy="971551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4747908" y="3229081"/>
            <a:ext cx="1326292" cy="280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rgbClr val="002B58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실제 채용으로</a:t>
            </a:r>
            <a:endParaRPr lang="en-US" altLang="ko-KR" sz="1000" b="1" dirty="0" smtClean="0">
              <a:solidFill>
                <a:srgbClr val="002B58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1000" b="1" dirty="0" smtClean="0">
                <a:solidFill>
                  <a:srgbClr val="002B58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이어지는 면접</a:t>
            </a:r>
            <a:endParaRPr lang="ko-KR" altLang="en-US" sz="1000" b="1" dirty="0">
              <a:solidFill>
                <a:srgbClr val="002B58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6440358" y="3229081"/>
            <a:ext cx="1326292" cy="280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rgbClr val="002B58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면접에만 집중할 수</a:t>
            </a:r>
            <a:endParaRPr lang="en-US" altLang="ko-KR" sz="1000" b="1" dirty="0" smtClean="0">
              <a:solidFill>
                <a:srgbClr val="002B58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1000" b="1" dirty="0" smtClean="0">
                <a:solidFill>
                  <a:srgbClr val="002B58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있는 독립된 채용관</a:t>
            </a:r>
            <a:endParaRPr lang="ko-KR" altLang="en-US" sz="1000" b="1" dirty="0">
              <a:solidFill>
                <a:srgbClr val="002B58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8132808" y="3229081"/>
            <a:ext cx="1326292" cy="280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rgbClr val="002B58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알아서 맞춰주는</a:t>
            </a:r>
            <a:endParaRPr lang="en-US" altLang="ko-KR" sz="1000" b="1" dirty="0" smtClean="0">
              <a:solidFill>
                <a:srgbClr val="002B58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1000" b="1" dirty="0" smtClean="0">
                <a:solidFill>
                  <a:srgbClr val="002B58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면접일정</a:t>
            </a:r>
            <a:endParaRPr lang="ko-KR" altLang="en-US" sz="1000" b="1" dirty="0">
              <a:solidFill>
                <a:srgbClr val="002B58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4" cstate="print"/>
          <a:srcRect l="501" t="6458" r="84925" b="6688"/>
          <a:stretch/>
        </p:blipFill>
        <p:spPr>
          <a:xfrm>
            <a:off x="4691507" y="4270987"/>
            <a:ext cx="839265" cy="828000"/>
          </a:xfrm>
          <a:prstGeom prst="ellipse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4" cstate="print"/>
          <a:srcRect l="21531" t="6458" r="63895" b="6688"/>
          <a:stretch/>
        </p:blipFill>
        <p:spPr>
          <a:xfrm>
            <a:off x="5710322" y="4270987"/>
            <a:ext cx="839265" cy="828000"/>
          </a:xfrm>
          <a:prstGeom prst="ellipse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4" cstate="print"/>
          <a:srcRect l="42463" t="6458" r="42963" b="6688"/>
          <a:stretch/>
        </p:blipFill>
        <p:spPr>
          <a:xfrm>
            <a:off x="6729137" y="4270987"/>
            <a:ext cx="839265" cy="828000"/>
          </a:xfrm>
          <a:prstGeom prst="ellipse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4" cstate="print"/>
          <a:srcRect l="63577" t="7483" r="22579" b="7483"/>
          <a:stretch/>
        </p:blipFill>
        <p:spPr>
          <a:xfrm>
            <a:off x="7747952" y="4270987"/>
            <a:ext cx="814200" cy="828000"/>
          </a:xfrm>
          <a:prstGeom prst="ellipse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 rotWithShape="1">
          <a:blip r:embed="rId4" cstate="print"/>
          <a:srcRect l="84229" t="6458" r="1197" b="6688"/>
          <a:stretch/>
        </p:blipFill>
        <p:spPr>
          <a:xfrm>
            <a:off x="8741703" y="4270987"/>
            <a:ext cx="839265" cy="828000"/>
          </a:xfrm>
          <a:prstGeom prst="ellipse">
            <a:avLst/>
          </a:prstGeom>
        </p:spPr>
      </p:pic>
      <p:sp>
        <p:nvSpPr>
          <p:cNvPr id="7" name="갈매기형 수장 6"/>
          <p:cNvSpPr/>
          <p:nvPr/>
        </p:nvSpPr>
        <p:spPr>
          <a:xfrm>
            <a:off x="5562723" y="4598497"/>
            <a:ext cx="115648" cy="202662"/>
          </a:xfrm>
          <a:prstGeom prst="chevron">
            <a:avLst/>
          </a:prstGeom>
          <a:solidFill>
            <a:srgbClr val="00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2" name="갈매기형 수장 71"/>
          <p:cNvSpPr/>
          <p:nvPr/>
        </p:nvSpPr>
        <p:spPr>
          <a:xfrm>
            <a:off x="6581538" y="4598497"/>
            <a:ext cx="115648" cy="202662"/>
          </a:xfrm>
          <a:prstGeom prst="chevron">
            <a:avLst/>
          </a:prstGeom>
          <a:solidFill>
            <a:srgbClr val="00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갈매기형 수장 72"/>
          <p:cNvSpPr/>
          <p:nvPr/>
        </p:nvSpPr>
        <p:spPr>
          <a:xfrm>
            <a:off x="7600353" y="4598497"/>
            <a:ext cx="115648" cy="202662"/>
          </a:xfrm>
          <a:prstGeom prst="chevron">
            <a:avLst/>
          </a:prstGeom>
          <a:solidFill>
            <a:srgbClr val="00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8" name="갈매기형 수장 77"/>
          <p:cNvSpPr/>
          <p:nvPr/>
        </p:nvSpPr>
        <p:spPr>
          <a:xfrm>
            <a:off x="8589176" y="4598497"/>
            <a:ext cx="115648" cy="202662"/>
          </a:xfrm>
          <a:prstGeom prst="chevron">
            <a:avLst/>
          </a:prstGeom>
          <a:solidFill>
            <a:srgbClr val="00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4611519" y="5155183"/>
            <a:ext cx="999239" cy="280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rgbClr val="002B58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심층면접</a:t>
            </a:r>
            <a:endParaRPr lang="en-US" altLang="ko-KR" sz="900" b="1" dirty="0" smtClean="0">
              <a:solidFill>
                <a:srgbClr val="002B58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900" b="1" dirty="0" smtClean="0">
                <a:solidFill>
                  <a:srgbClr val="002B58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참가기업 확인</a:t>
            </a:r>
            <a:endParaRPr lang="ko-KR" altLang="en-US" sz="900" b="1" dirty="0">
              <a:solidFill>
                <a:srgbClr val="002B58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5716867" y="5155183"/>
            <a:ext cx="846666" cy="280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rgbClr val="002B58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기업공고</a:t>
            </a:r>
            <a:endParaRPr lang="en-US" altLang="ko-KR" sz="900" b="1" dirty="0" smtClean="0">
              <a:solidFill>
                <a:srgbClr val="002B58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900" b="1" dirty="0" smtClean="0">
                <a:solidFill>
                  <a:srgbClr val="002B58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확인</a:t>
            </a:r>
            <a:endParaRPr lang="ko-KR" altLang="en-US" sz="900" b="1" dirty="0">
              <a:solidFill>
                <a:srgbClr val="002B58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6725436" y="5155183"/>
            <a:ext cx="846666" cy="280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rgbClr val="002B58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입사 지원</a:t>
            </a:r>
            <a:endParaRPr lang="en-US" altLang="ko-KR" sz="900" b="1" dirty="0" smtClean="0">
              <a:solidFill>
                <a:srgbClr val="002B58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900" b="1" dirty="0" smtClean="0">
                <a:solidFill>
                  <a:srgbClr val="002B58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신청</a:t>
            </a:r>
            <a:endParaRPr lang="ko-KR" altLang="en-US" sz="900" b="1" dirty="0">
              <a:solidFill>
                <a:srgbClr val="002B58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7742510" y="5155183"/>
            <a:ext cx="846666" cy="280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rgbClr val="002B58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면접</a:t>
            </a:r>
            <a:endParaRPr lang="en-US" altLang="ko-KR" sz="900" b="1" dirty="0" smtClean="0">
              <a:solidFill>
                <a:srgbClr val="002B58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900" b="1" dirty="0" smtClean="0">
                <a:solidFill>
                  <a:srgbClr val="002B58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스케줄링</a:t>
            </a:r>
            <a:endParaRPr lang="ko-KR" altLang="en-US" sz="900" b="1" dirty="0">
              <a:solidFill>
                <a:srgbClr val="002B58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8741703" y="5155183"/>
            <a:ext cx="846666" cy="280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rgbClr val="002B58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현장</a:t>
            </a:r>
            <a:endParaRPr lang="en-US" altLang="ko-KR" sz="900" b="1" dirty="0" smtClean="0">
              <a:solidFill>
                <a:srgbClr val="002B58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900" b="1" dirty="0" smtClean="0">
                <a:solidFill>
                  <a:srgbClr val="002B58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면접</a:t>
            </a:r>
            <a:endParaRPr lang="ko-KR" altLang="en-US" sz="900" b="1" dirty="0">
              <a:solidFill>
                <a:srgbClr val="002B58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7626862" y="5377145"/>
            <a:ext cx="1077962" cy="280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 smtClean="0">
                <a:solidFill>
                  <a:srgbClr val="C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*</a:t>
            </a:r>
            <a:r>
              <a:rPr lang="ko-KR" altLang="en-US" sz="600" b="1" dirty="0" smtClean="0">
                <a:solidFill>
                  <a:srgbClr val="C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서류심사 합격자 대상</a:t>
            </a:r>
            <a:endParaRPr lang="ko-KR" altLang="en-US" sz="600" b="1" dirty="0">
              <a:solidFill>
                <a:srgbClr val="C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546144" y="5665779"/>
            <a:ext cx="4110420" cy="2616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ko-KR" altLang="en-US" sz="11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심층면접 기업리스트 </a:t>
            </a:r>
            <a:r>
              <a:rPr lang="en-US" altLang="ko-KR" sz="11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: </a:t>
            </a:r>
            <a:r>
              <a:rPr lang="ko-KR" altLang="en-US" sz="11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http://tourjobfair.incruit.com/recruit/comlist.asp?gtab=I</a:t>
            </a:r>
          </a:p>
        </p:txBody>
      </p:sp>
    </p:spTree>
    <p:extLst>
      <p:ext uri="{BB962C8B-B14F-4D97-AF65-F5344CB8AC3E}">
        <p14:creationId xmlns:p14="http://schemas.microsoft.com/office/powerpoint/2010/main" xmlns="" val="35589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320" y="1979927"/>
            <a:ext cx="1429410" cy="540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984" y="2819432"/>
            <a:ext cx="1250746" cy="59320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2474" y="4427156"/>
            <a:ext cx="684849" cy="68484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4015" y="3123379"/>
            <a:ext cx="2344316" cy="39417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0602" y="1959076"/>
            <a:ext cx="895350" cy="8953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3896" y="938788"/>
            <a:ext cx="986578" cy="55157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3004" y="985256"/>
            <a:ext cx="966333" cy="47866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43" t="2419" r="9140" b="3735"/>
          <a:stretch/>
        </p:blipFill>
        <p:spPr>
          <a:xfrm>
            <a:off x="8790602" y="974405"/>
            <a:ext cx="1043920" cy="50036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86" t="38750" r="24786" b="38750"/>
          <a:stretch/>
        </p:blipFill>
        <p:spPr>
          <a:xfrm>
            <a:off x="3552216" y="1055264"/>
            <a:ext cx="1142220" cy="3600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1602" y="2411303"/>
            <a:ext cx="1350000" cy="54000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8265" y="4500575"/>
            <a:ext cx="1061740" cy="58864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5425" y="3702906"/>
            <a:ext cx="865846" cy="36000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14617" y="5051811"/>
            <a:ext cx="1391570" cy="360000"/>
          </a:xfrm>
          <a:prstGeom prst="rect">
            <a:avLst/>
          </a:prstGeom>
        </p:spPr>
      </p:pic>
      <p:pic>
        <p:nvPicPr>
          <p:cNvPr id="3074" name="Picture 2" descr="ë´ì¼í¬ì´ ë¡ê³ ì ëí ì´ë¯¸ì§ ê²ìê²°ê³¼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002" y="1086702"/>
            <a:ext cx="152392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íëí¬ì´ ë¡ê³ 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23" t="22386" r="23802" b="59094"/>
          <a:stretch/>
        </p:blipFill>
        <p:spPr bwMode="auto">
          <a:xfrm>
            <a:off x="1703524" y="1723736"/>
            <a:ext cx="166847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02429" y="3564408"/>
            <a:ext cx="1663291" cy="36000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2184" y="646130"/>
            <a:ext cx="1150438" cy="76451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8330" y="5330511"/>
            <a:ext cx="1927930" cy="467602"/>
          </a:xfrm>
          <a:prstGeom prst="rect">
            <a:avLst/>
          </a:prstGeom>
        </p:spPr>
      </p:pic>
      <p:pic>
        <p:nvPicPr>
          <p:cNvPr id="3080" name="Picture 8" descr="ë¸ë£¨ì ë¡ê³ ì ëí ì´ë¯¸ì§ ê²ìê²°ê³¼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0571" y="693929"/>
            <a:ext cx="1283197" cy="9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418" y="5782542"/>
            <a:ext cx="1751539" cy="3600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3557" y="3848650"/>
            <a:ext cx="1288738" cy="3600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4880" y="2562027"/>
            <a:ext cx="720000" cy="36000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64427" y="4055123"/>
            <a:ext cx="1715295" cy="3600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1113" y="5705773"/>
            <a:ext cx="1521872" cy="305904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0" y="204428"/>
            <a:ext cx="2214880" cy="796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122" name="Picture 2" descr="ëª¨ëí¬ì´ ë¡ê³ ì ëí ì´ë¯¸ì§ ê²ìê²°ê³¼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514" y="4685696"/>
            <a:ext cx="1784541" cy="72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타원형 설명선 33"/>
          <p:cNvSpPr/>
          <p:nvPr/>
        </p:nvSpPr>
        <p:spPr>
          <a:xfrm>
            <a:off x="2886075" y="1609725"/>
            <a:ext cx="4476750" cy="2981326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E86E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150" y="2031682"/>
            <a:ext cx="3276600" cy="196596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665204" y="534310"/>
            <a:ext cx="1267826" cy="360000"/>
          </a:xfrm>
          <a:prstGeom prst="rect">
            <a:avLst/>
          </a:prstGeom>
        </p:spPr>
      </p:pic>
      <p:pic>
        <p:nvPicPr>
          <p:cNvPr id="1028" name="Picture 4" descr="ë¡¯ë°ìë ë¡ê³ 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76" b="24526"/>
          <a:stretch/>
        </p:blipFill>
        <p:spPr bwMode="auto">
          <a:xfrm>
            <a:off x="7322588" y="1786461"/>
            <a:ext cx="1129470" cy="56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KL ë¡ê³ 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14" r="18814"/>
          <a:stretch/>
        </p:blipFill>
        <p:spPr bwMode="auto">
          <a:xfrm>
            <a:off x="2211682" y="5432121"/>
            <a:ext cx="875240" cy="6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ëª¨ë¸ë¦¬ì¤ ì ì£¼íí¬ ë¡ê³ ì ëí ì´ë¯¸ì§ ê²ìê²°ê³¼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6617" y="4221718"/>
            <a:ext cx="625266" cy="5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3450314" y="5470390"/>
            <a:ext cx="1682098" cy="534994"/>
          </a:xfrm>
          <a:prstGeom prst="rect">
            <a:avLst/>
          </a:prstGeom>
        </p:spPr>
      </p:pic>
      <p:pic>
        <p:nvPicPr>
          <p:cNvPr id="1038" name="Picture 14" descr="ìì¸ê´ê´ì¬ë¨ ë¡ê³ ì ëí ì´ë¯¸ì§ ê²ìê²°ê³¼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692" y="4704907"/>
            <a:ext cx="1173356" cy="87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3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2701" y="3751148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감사합니다</a:t>
            </a:r>
            <a:r>
              <a:rPr lang="en-US" altLang="ko-KR" sz="2000" b="1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.</a:t>
            </a:r>
            <a:endParaRPr lang="ko-KR" altLang="en-US" sz="2000" b="1" spc="-15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404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63873" y="737399"/>
            <a:ext cx="5846827" cy="3263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행 사  </a:t>
            </a:r>
            <a:r>
              <a:rPr lang="ko-KR" altLang="en-US" sz="16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명 </a:t>
            </a:r>
            <a:r>
              <a:rPr lang="en-US" altLang="ko-KR" sz="16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: 『2018 </a:t>
            </a:r>
            <a:r>
              <a:rPr lang="ko-KR" altLang="en-US" sz="16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관광산업 일자리 박람회</a:t>
            </a:r>
            <a:r>
              <a:rPr lang="en-US" altLang="ko-KR" sz="16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』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 일정</a:t>
            </a:r>
            <a:r>
              <a:rPr lang="en-US" altLang="ko-KR" sz="16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/</a:t>
            </a:r>
            <a:r>
              <a:rPr lang="ko-KR" altLang="en-US" sz="16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장소 </a:t>
            </a:r>
            <a:r>
              <a:rPr lang="en-US" altLang="ko-KR" sz="16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: 2018. 11.20(</a:t>
            </a:r>
            <a:r>
              <a:rPr lang="ko-KR" altLang="en-US" sz="16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화</a:t>
            </a:r>
            <a:r>
              <a:rPr lang="en-US" altLang="ko-KR" sz="16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) – 11.21(</a:t>
            </a:r>
            <a:r>
              <a:rPr lang="ko-KR" altLang="en-US" sz="16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수</a:t>
            </a:r>
            <a:r>
              <a:rPr lang="en-US" altLang="ko-KR" sz="16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) 2</a:t>
            </a:r>
            <a:r>
              <a:rPr lang="ko-KR" altLang="en-US" sz="16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일간 </a:t>
            </a:r>
            <a:r>
              <a:rPr lang="en-US" altLang="ko-KR" sz="16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/ </a:t>
            </a:r>
            <a:r>
              <a:rPr lang="en-US" altLang="ko-KR" sz="1600" spc="-150" dirty="0" err="1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aT</a:t>
            </a:r>
            <a:r>
              <a:rPr lang="ko-KR" altLang="en-US" sz="16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센터 제</a:t>
            </a:r>
            <a:r>
              <a:rPr lang="en-US" altLang="ko-KR" sz="16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2</a:t>
            </a:r>
            <a:r>
              <a:rPr lang="ko-KR" altLang="en-US" sz="16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전시장</a:t>
            </a:r>
            <a:endParaRPr lang="en-US" altLang="ko-KR" sz="1600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주요내용</a:t>
            </a:r>
            <a:endParaRPr lang="en-US" altLang="ko-KR" sz="160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  - </a:t>
            </a:r>
            <a:r>
              <a:rPr lang="ko-KR" altLang="en-US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관광산업 구인 </a:t>
            </a:r>
            <a:r>
              <a:rPr lang="ko-KR" altLang="en-US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〮구직 활성화를 위한 네트워크의 장 역할</a:t>
            </a:r>
            <a:endParaRPr lang="en-US" altLang="ko-KR" sz="160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  - </a:t>
            </a:r>
            <a:r>
              <a:rPr lang="ko-KR" altLang="en-US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일자리 현황부터 특강</a:t>
            </a:r>
            <a:r>
              <a:rPr lang="en-US" altLang="ko-KR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체험까지</a:t>
            </a:r>
            <a:r>
              <a:rPr lang="en-US" altLang="ko-KR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관광분야 종합 일자리 정보 제공</a:t>
            </a:r>
            <a:endParaRPr lang="en-US" altLang="ko-KR" sz="160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      </a:t>
            </a:r>
            <a:r>
              <a:rPr lang="en-US" altLang="ko-KR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* </a:t>
            </a:r>
            <a:r>
              <a:rPr lang="ko-KR" altLang="en-US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기업 채용관</a:t>
            </a:r>
            <a:r>
              <a:rPr lang="en-US" altLang="ko-KR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심층 면접관</a:t>
            </a:r>
            <a:r>
              <a:rPr lang="en-US" altLang="ko-KR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채용 설명회</a:t>
            </a:r>
            <a:r>
              <a:rPr lang="en-US" altLang="ko-KR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각종 관광 경진대회</a:t>
            </a:r>
            <a:endParaRPr lang="en-US" altLang="ko-KR" sz="160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  - </a:t>
            </a:r>
            <a:r>
              <a:rPr lang="ko-KR" altLang="en-US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관광분야 해외일자리</a:t>
            </a:r>
            <a:r>
              <a:rPr lang="en-US" altLang="ko-KR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관광벤처기업 일자리 소개</a:t>
            </a:r>
            <a:endParaRPr lang="en-US" altLang="ko-KR" sz="160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  - </a:t>
            </a:r>
            <a:r>
              <a:rPr lang="ko-KR" altLang="en-US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관광유관 협회 공동</a:t>
            </a:r>
            <a:r>
              <a:rPr lang="en-US" altLang="ko-KR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관광업계 유일 박람회</a:t>
            </a:r>
            <a:endParaRPr lang="en-US" altLang="ko-KR" sz="160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     </a:t>
            </a:r>
            <a:r>
              <a:rPr lang="en-US" altLang="ko-KR" sz="20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70C0"/>
                </a:solidFill>
                <a:latin typeface="맑은 고딕"/>
                <a:ea typeface="맑은 고딕"/>
              </a:rPr>
              <a:t>☞ </a:t>
            </a:r>
            <a:r>
              <a:rPr lang="en-US" altLang="ko-KR" sz="20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70C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tourjobfair.incruit.com</a:t>
            </a:r>
          </a:p>
          <a:p>
            <a:pPr>
              <a:lnSpc>
                <a:spcPct val="150000"/>
              </a:lnSpc>
            </a:pPr>
            <a:endParaRPr lang="en-US" altLang="ko-KR" sz="1600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84048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1</a:t>
            </a:r>
            <a:r>
              <a:rPr lang="en-US" altLang="ko-KR" sz="2000" b="1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.</a:t>
            </a:r>
            <a:r>
              <a:rPr lang="ko-KR" altLang="en-US" sz="2000" b="1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20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행사 기본개요</a:t>
            </a:r>
            <a:endParaRPr lang="ko-KR" altLang="en-US" sz="20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204428"/>
            <a:ext cx="2214880" cy="796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9559546"/>
              </p:ext>
            </p:extLst>
          </p:nvPr>
        </p:nvGraphicFramePr>
        <p:xfrm>
          <a:off x="811661" y="4362450"/>
          <a:ext cx="7484613" cy="19907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3814"/>
                <a:gridCol w="1441139"/>
                <a:gridCol w="1653220"/>
                <a:gridCol w="1653220"/>
                <a:gridCol w="1653220"/>
              </a:tblGrid>
              <a:tr h="315007"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ko-KR" altLang="en-US" sz="1600" b="1" kern="1200" spc="0" dirty="0" smtClean="0">
                          <a:ln>
                            <a:solidFill>
                              <a:sysClr val="windowText" lastClr="000000">
                                <a:alpha val="30000"/>
                              </a:sysClr>
                            </a:solidFill>
                          </a:ln>
                          <a:solidFill>
                            <a:schemeClr val="bg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구분</a:t>
                      </a:r>
                      <a:endParaRPr lang="ko-KR" altLang="en-US" sz="1600" b="1" kern="1200" spc="0" dirty="0">
                        <a:ln>
                          <a:solidFill>
                            <a:sysClr val="windowText" lastClr="000000">
                              <a:alpha val="30000"/>
                            </a:sysClr>
                          </a:solidFill>
                        </a:ln>
                        <a:solidFill>
                          <a:schemeClr val="bg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002A5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200" b="1" kern="1200" spc="0" dirty="0" smtClean="0">
                          <a:ln>
                            <a:solidFill>
                              <a:sysClr val="windowText" lastClr="000000">
                                <a:alpha val="30000"/>
                              </a:sysClr>
                            </a:solidFill>
                          </a:ln>
                          <a:solidFill>
                            <a:schemeClr val="bg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2015</a:t>
                      </a:r>
                      <a:endParaRPr lang="ko-KR" altLang="en-US" sz="1200" b="1" kern="1200" spc="0" dirty="0">
                        <a:ln>
                          <a:solidFill>
                            <a:sysClr val="windowText" lastClr="000000">
                              <a:alpha val="30000"/>
                            </a:sysClr>
                          </a:solidFill>
                        </a:ln>
                        <a:solidFill>
                          <a:schemeClr val="bg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002A5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200" b="1" kern="1200" spc="0" dirty="0" smtClean="0">
                          <a:ln>
                            <a:solidFill>
                              <a:sysClr val="windowText" lastClr="000000">
                                <a:alpha val="30000"/>
                              </a:sysClr>
                            </a:solidFill>
                          </a:ln>
                          <a:solidFill>
                            <a:schemeClr val="bg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2016 </a:t>
                      </a:r>
                      <a:endParaRPr lang="ko-KR" altLang="en-US" sz="1200" b="1" kern="1200" spc="0" dirty="0">
                        <a:ln>
                          <a:solidFill>
                            <a:sysClr val="windowText" lastClr="000000">
                              <a:alpha val="30000"/>
                            </a:sysClr>
                          </a:solidFill>
                        </a:ln>
                        <a:solidFill>
                          <a:schemeClr val="bg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002A5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200" b="1" kern="1200" spc="0" dirty="0" smtClean="0">
                          <a:ln>
                            <a:solidFill>
                              <a:sysClr val="windowText" lastClr="000000">
                                <a:alpha val="30000"/>
                              </a:sysClr>
                            </a:solidFill>
                          </a:ln>
                          <a:solidFill>
                            <a:schemeClr val="bg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2017</a:t>
                      </a:r>
                      <a:endParaRPr lang="ko-KR" altLang="en-US" sz="1200" b="1" kern="1200" spc="0" dirty="0">
                        <a:ln>
                          <a:solidFill>
                            <a:sysClr val="windowText" lastClr="000000">
                              <a:alpha val="30000"/>
                            </a:sysClr>
                          </a:solidFill>
                        </a:ln>
                        <a:solidFill>
                          <a:schemeClr val="bg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A5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600" b="1" kern="1200" spc="0" dirty="0" smtClean="0">
                          <a:ln>
                            <a:solidFill>
                              <a:sysClr val="windowText" lastClr="000000">
                                <a:alpha val="30000"/>
                              </a:sys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2018</a:t>
                      </a:r>
                      <a:endParaRPr lang="ko-KR" altLang="en-US" sz="1600" b="1" kern="1200" spc="0" dirty="0">
                        <a:ln>
                          <a:solidFill>
                            <a:sysClr val="windowText" lastClr="000000">
                              <a:alpha val="30000"/>
                            </a:sys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A57"/>
                    </a:solidFill>
                  </a:tcPr>
                </a:tc>
              </a:tr>
              <a:tr h="294189"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ko-KR" altLang="en-US" sz="14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일자</a:t>
                      </a:r>
                      <a:endParaRPr lang="ko-KR" altLang="en-US" sz="140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9.15~16</a:t>
                      </a:r>
                      <a:endParaRPr lang="ko-KR" altLang="en-US" sz="110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9.1~2</a:t>
                      </a:r>
                      <a:endParaRPr lang="ko-KR" altLang="en-US" sz="110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11.21~22</a:t>
                      </a:r>
                      <a:endParaRPr lang="ko-KR" altLang="en-US" sz="110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4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11.20~21</a:t>
                      </a:r>
                      <a:endParaRPr lang="ko-KR" altLang="en-US" sz="14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</a:tr>
              <a:tr h="490316"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ko-KR" altLang="en-US" sz="14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장소</a:t>
                      </a:r>
                      <a:endParaRPr lang="ko-KR" altLang="en-US" sz="140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ko-KR" altLang="en-US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코엑스 </a:t>
                      </a:r>
                      <a:r>
                        <a:rPr lang="en-US" altLang="ko-KR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1</a:t>
                      </a:r>
                      <a:r>
                        <a:rPr lang="ko-KR" altLang="en-US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층 </a:t>
                      </a:r>
                      <a:r>
                        <a:rPr lang="en-US" altLang="ko-KR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B2</a:t>
                      </a:r>
                      <a:r>
                        <a:rPr lang="ko-KR" altLang="en-US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홀</a:t>
                      </a:r>
                      <a:endParaRPr lang="en-US" altLang="ko-KR" sz="110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45720" marR="4572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ko-KR" altLang="en-US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코엑스 </a:t>
                      </a:r>
                      <a:r>
                        <a:rPr lang="en-US" altLang="ko-KR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3</a:t>
                      </a:r>
                      <a:r>
                        <a:rPr lang="ko-KR" altLang="en-US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층 </a:t>
                      </a:r>
                      <a:r>
                        <a:rPr lang="en-US" altLang="ko-KR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D1</a:t>
                      </a:r>
                      <a:r>
                        <a:rPr lang="ko-KR" altLang="en-US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홀</a:t>
                      </a:r>
                      <a:endParaRPr lang="en-US" altLang="ko-KR" sz="110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45720" marR="4572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10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aT</a:t>
                      </a:r>
                      <a:r>
                        <a:rPr lang="ko-KR" altLang="en-US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센터 제</a:t>
                      </a:r>
                      <a:r>
                        <a:rPr lang="en-US" altLang="ko-KR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2</a:t>
                      </a:r>
                      <a:r>
                        <a:rPr lang="ko-KR" altLang="en-US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전시장</a:t>
                      </a:r>
                      <a:endParaRPr lang="en-US" altLang="ko-KR" sz="110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400" b="1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aT</a:t>
                      </a:r>
                      <a:r>
                        <a:rPr lang="ko-KR" altLang="en-US" sz="14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센터 제</a:t>
                      </a:r>
                      <a:r>
                        <a:rPr lang="en-US" altLang="ko-KR" sz="14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2</a:t>
                      </a:r>
                      <a:r>
                        <a:rPr lang="ko-KR" altLang="en-US" sz="14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전시장</a:t>
                      </a:r>
                      <a:endParaRPr lang="en-US" altLang="ko-KR" sz="1400" b="1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</a:tr>
              <a:tr h="294189"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ko-KR" altLang="en-US" sz="14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참가기업</a:t>
                      </a:r>
                      <a:endParaRPr lang="ko-KR" altLang="en-US" sz="140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90</a:t>
                      </a:r>
                      <a:r>
                        <a:rPr lang="ko-KR" altLang="en-US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개사</a:t>
                      </a:r>
                      <a:endParaRPr lang="ko-KR" altLang="en-US" sz="110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114</a:t>
                      </a:r>
                      <a:r>
                        <a:rPr lang="ko-KR" altLang="en-US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개사</a:t>
                      </a:r>
                      <a:endParaRPr lang="ko-KR" altLang="en-US" sz="110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120</a:t>
                      </a:r>
                      <a:r>
                        <a:rPr lang="ko-KR" altLang="en-US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개사</a:t>
                      </a:r>
                      <a:endParaRPr lang="ko-KR" altLang="en-US" sz="110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4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120</a:t>
                      </a:r>
                      <a:r>
                        <a:rPr lang="ko-KR" altLang="en-US" sz="14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개사</a:t>
                      </a:r>
                      <a:endParaRPr lang="ko-KR" altLang="en-US" sz="14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</a:tr>
              <a:tr h="555529"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ko-KR" altLang="en-US" sz="14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방문인원</a:t>
                      </a:r>
                      <a:endParaRPr lang="ko-KR" altLang="en-US" sz="140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9,082</a:t>
                      </a:r>
                      <a:r>
                        <a:rPr lang="ko-KR" altLang="en-US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명</a:t>
                      </a:r>
                      <a:endParaRPr lang="ko-KR" altLang="en-US" sz="110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8,599</a:t>
                      </a:r>
                      <a:r>
                        <a:rPr lang="ko-KR" altLang="en-US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명</a:t>
                      </a:r>
                      <a:endParaRPr lang="ko-KR" altLang="en-US" sz="110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8,393</a:t>
                      </a:r>
                      <a:r>
                        <a:rPr lang="ko-KR" altLang="en-US" sz="110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명</a:t>
                      </a:r>
                      <a:endParaRPr lang="ko-KR" altLang="en-US" sz="110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4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9,000</a:t>
                      </a:r>
                      <a:r>
                        <a:rPr lang="ko-KR" altLang="en-US" sz="14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명</a:t>
                      </a:r>
                      <a:r>
                        <a:rPr lang="en-US" altLang="ko-KR" sz="9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9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예상</a:t>
                      </a:r>
                      <a:r>
                        <a:rPr lang="en-US" altLang="ko-KR" sz="9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)</a:t>
                      </a:r>
                      <a:endParaRPr lang="ko-KR" altLang="en-US" sz="9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8422753" y="4349622"/>
            <a:ext cx="12736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◀ </a:t>
            </a:r>
            <a:r>
              <a:rPr lang="en-US" altLang="ko-KR" sz="11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관광산업</a:t>
            </a:r>
            <a:endParaRPr lang="en-US" altLang="ko-KR" sz="110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 sz="11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      </a:t>
            </a:r>
            <a:r>
              <a:rPr lang="ko-KR" altLang="en-US" sz="11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일자리 박람회</a:t>
            </a:r>
            <a:endParaRPr lang="en-US" altLang="ko-KR" sz="110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 sz="11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      (2015~2018)</a:t>
            </a:r>
          </a:p>
          <a:p>
            <a:r>
              <a:rPr lang="en-US" altLang="ko-KR" sz="11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      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137" y="741398"/>
            <a:ext cx="2645913" cy="35173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225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1590468"/>
              </p:ext>
            </p:extLst>
          </p:nvPr>
        </p:nvGraphicFramePr>
        <p:xfrm>
          <a:off x="820790" y="1549250"/>
          <a:ext cx="8253815" cy="4851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092"/>
                <a:gridCol w="1276010"/>
                <a:gridCol w="5420713"/>
              </a:tblGrid>
              <a:tr h="343078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구분</a:t>
                      </a:r>
                      <a:endParaRPr lang="ko-KR" altLang="en-US" sz="14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기업 수</a:t>
                      </a:r>
                      <a:r>
                        <a:rPr lang="en-US" altLang="ko-KR" sz="11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예정</a:t>
                      </a:r>
                      <a:r>
                        <a:rPr lang="en-US" altLang="ko-KR" sz="11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)</a:t>
                      </a:r>
                      <a:endParaRPr lang="ko-KR" altLang="en-US" sz="11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대표 참여기업</a:t>
                      </a:r>
                      <a:endParaRPr lang="ko-KR" altLang="en-US" sz="14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</a:tr>
              <a:tr h="385049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해외취업관</a:t>
                      </a:r>
                      <a:endParaRPr lang="ko-KR" altLang="en-US" sz="14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ICCT </a:t>
                      </a:r>
                      <a:r>
                        <a:rPr lang="ko-KR" altLang="en-US" sz="14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코리아</a:t>
                      </a:r>
                      <a:r>
                        <a:rPr lang="en-US" altLang="ko-KR" sz="11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1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크루즈</a:t>
                      </a:r>
                      <a:r>
                        <a:rPr lang="en-US" altLang="ko-KR" sz="11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), </a:t>
                      </a:r>
                      <a:r>
                        <a:rPr lang="en-US" altLang="ko-KR" sz="14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Klook</a:t>
                      </a:r>
                      <a:r>
                        <a:rPr lang="en-US" altLang="ko-KR" sz="11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1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엑티비티</a:t>
                      </a:r>
                      <a:r>
                        <a:rPr lang="ko-KR" altLang="en-US" sz="11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플랫폼</a:t>
                      </a:r>
                      <a:r>
                        <a:rPr lang="en-US" altLang="ko-KR" sz="11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)</a:t>
                      </a:r>
                      <a:r>
                        <a:rPr lang="en-US" altLang="ko-KR" sz="14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</a:t>
                      </a:r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Top Travel </a:t>
                      </a:r>
                      <a:r>
                        <a:rPr lang="ko-KR" altLang="en-US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등</a:t>
                      </a:r>
                      <a:endParaRPr lang="en-US" altLang="ko-KR" sz="14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</a:tr>
              <a:tr h="385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MICE</a:t>
                      </a:r>
                      <a:r>
                        <a:rPr lang="ko-KR" altLang="en-US" sz="14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  <a:r>
                        <a:rPr lang="ko-KR" altLang="en-US" sz="14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이즈피엠피</a:t>
                      </a:r>
                      <a:r>
                        <a:rPr lang="en-US" altLang="ko-KR" sz="14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  <a:r>
                        <a:rPr lang="ko-KR" altLang="en-US" sz="14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인터컴</a:t>
                      </a:r>
                      <a:r>
                        <a:rPr lang="en-US" altLang="ko-KR" sz="14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  <a:r>
                        <a:rPr lang="ko-KR" altLang="en-US" sz="14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이오컨벡스</a:t>
                      </a:r>
                      <a:r>
                        <a:rPr lang="ko-KR" altLang="en-US" sz="14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등</a:t>
                      </a:r>
                      <a:endParaRPr lang="en-US" altLang="ko-KR" sz="14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</a:tr>
              <a:tr h="385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유원시설관</a:t>
                      </a:r>
                      <a:endParaRPr lang="en-US" altLang="ko-KR" sz="14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롯데월드</a:t>
                      </a:r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  <a:r>
                        <a:rPr lang="ko-KR" altLang="en-US" sz="14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남이섬</a:t>
                      </a:r>
                      <a:endParaRPr lang="en-US" altLang="ko-KR" sz="1400" b="0" kern="1200" spc="0" baseline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</a:tr>
              <a:tr h="385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카지노관</a:t>
                      </a:r>
                      <a:endParaRPr lang="en-US" altLang="ko-KR" sz="14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GKL, </a:t>
                      </a:r>
                      <a:r>
                        <a:rPr lang="ko-KR" altLang="en-US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파라다이스 세가사미</a:t>
                      </a:r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파라다이스 카지노 </a:t>
                      </a:r>
                      <a:r>
                        <a:rPr lang="ko-KR" altLang="en-US" sz="14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워커힐</a:t>
                      </a:r>
                      <a:r>
                        <a:rPr lang="ko-KR" altLang="en-US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endParaRPr lang="en-US" altLang="ko-KR" sz="1400" b="0" kern="1200" spc="0" baseline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</a:tr>
              <a:tr h="385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관광벤처관</a:t>
                      </a:r>
                      <a:endParaRPr lang="en-US" altLang="ko-KR" sz="14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모노리스</a:t>
                      </a:r>
                      <a:r>
                        <a:rPr lang="ko-KR" altLang="en-US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4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제주파크</a:t>
                      </a:r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  <a:r>
                        <a:rPr lang="ko-KR" altLang="en-US" sz="14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디엠지스파이투어</a:t>
                      </a:r>
                      <a:r>
                        <a:rPr lang="ko-KR" altLang="en-US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등</a:t>
                      </a:r>
                      <a:endParaRPr lang="en-US" altLang="ko-KR" sz="1400" b="0" kern="1200" spc="0" baseline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</a:tr>
              <a:tr h="385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항공일자리관</a:t>
                      </a:r>
                      <a:endParaRPr lang="en-US" altLang="ko-KR" sz="14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에어필립</a:t>
                      </a:r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에어라인 뉴스센터</a:t>
                      </a:r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코세아서비스개발원</a:t>
                      </a:r>
                      <a:r>
                        <a:rPr lang="ko-KR" altLang="en-US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등</a:t>
                      </a:r>
                      <a:endParaRPr lang="en-US" altLang="ko-KR" sz="1400" b="0" kern="1200" spc="0" baseline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</a:tr>
              <a:tr h="385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융복합관</a:t>
                      </a:r>
                      <a:endParaRPr lang="en-US" altLang="ko-KR" sz="14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현대해양레저㈜</a:t>
                      </a:r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 </a:t>
                      </a:r>
                      <a:r>
                        <a:rPr lang="ko-KR" altLang="en-US" sz="14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엔타스듀티프리</a:t>
                      </a:r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더성형외과</a:t>
                      </a:r>
                      <a:r>
                        <a:rPr lang="ko-KR" altLang="en-US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등</a:t>
                      </a:r>
                      <a:endParaRPr lang="en-US" altLang="ko-KR" sz="1400" b="0" kern="1200" spc="0" baseline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</a:tr>
              <a:tr h="385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여행관</a:t>
                      </a:r>
                      <a:endParaRPr lang="en-US" altLang="ko-KR" sz="14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모두투어</a:t>
                      </a:r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하나투어</a:t>
                      </a:r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아고다</a:t>
                      </a:r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참좋은여행</a:t>
                      </a:r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인터파크</a:t>
                      </a:r>
                      <a:r>
                        <a:rPr lang="ko-KR" altLang="en-US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등</a:t>
                      </a:r>
                      <a:endParaRPr lang="en-US" altLang="ko-KR" sz="1400" b="0" kern="1200" spc="0" baseline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</a:tr>
              <a:tr h="385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리조트관</a:t>
                      </a:r>
                      <a:endParaRPr lang="en-US" altLang="ko-KR" sz="14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대명호텔</a:t>
                      </a:r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&amp;</a:t>
                      </a:r>
                      <a:r>
                        <a:rPr lang="ko-KR" altLang="en-US" sz="14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리조트</a:t>
                      </a:r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용평리조트</a:t>
                      </a:r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알펜시아리조트</a:t>
                      </a:r>
                      <a:r>
                        <a:rPr lang="ko-KR" altLang="en-US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등</a:t>
                      </a:r>
                      <a:endParaRPr lang="en-US" altLang="ko-KR" sz="1400" b="0" kern="1200" spc="0" baseline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</a:tr>
              <a:tr h="5215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호텔관</a:t>
                      </a:r>
                      <a:endParaRPr lang="en-US" altLang="ko-KR" sz="14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JW</a:t>
                      </a:r>
                      <a:r>
                        <a:rPr lang="ko-KR" altLang="en-US" sz="12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메리어트</a:t>
                      </a:r>
                      <a:r>
                        <a:rPr lang="ko-KR" altLang="en-US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서울</a:t>
                      </a:r>
                      <a:r>
                        <a:rPr lang="en-US" altLang="ko-KR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  <a:r>
                        <a:rPr lang="ko-KR" altLang="en-US" sz="12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하얏트리젠시제주</a:t>
                      </a:r>
                      <a:r>
                        <a:rPr lang="en-US" altLang="ko-KR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서울드래곤시티</a:t>
                      </a:r>
                      <a:r>
                        <a:rPr lang="en-US" altLang="ko-KR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</a:p>
                    <a:p>
                      <a:pPr marL="0" algn="ctr" defTabSz="914400" rtl="0" eaLnBrk="1" latinLnBrk="1" hangingPunct="1"/>
                      <a:r>
                        <a:rPr lang="ko-KR" altLang="en-US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밀레니엄 </a:t>
                      </a:r>
                      <a:r>
                        <a:rPr lang="ko-KR" altLang="en-US" sz="12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서울힐튼</a:t>
                      </a:r>
                      <a:r>
                        <a:rPr lang="en-US" altLang="ko-KR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콘래드</a:t>
                      </a:r>
                      <a:r>
                        <a:rPr lang="ko-KR" altLang="en-US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서울</a:t>
                      </a:r>
                      <a:r>
                        <a:rPr lang="en-US" altLang="ko-KR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인터컨티넨탈</a:t>
                      </a:r>
                      <a:r>
                        <a:rPr lang="ko-KR" altLang="en-US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서울 </a:t>
                      </a:r>
                      <a:r>
                        <a:rPr lang="ko-KR" altLang="en-US" sz="12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코엑스</a:t>
                      </a:r>
                      <a:r>
                        <a:rPr lang="ko-KR" altLang="en-US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등 </a:t>
                      </a:r>
                      <a:endParaRPr lang="en-US" altLang="ko-KR" sz="1200" b="0" kern="1200" spc="0" baseline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</a:tr>
              <a:tr h="5215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홍보관</a:t>
                      </a:r>
                      <a:endParaRPr lang="en-US" altLang="ko-KR" sz="14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한국관광공사</a:t>
                      </a:r>
                      <a:r>
                        <a:rPr lang="en-US" altLang="ko-KR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해외취업 </a:t>
                      </a:r>
                      <a:r>
                        <a:rPr lang="en-US" altLang="ko-KR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World Job </a:t>
                      </a:r>
                      <a:r>
                        <a:rPr lang="ko-KR" altLang="en-US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홍보관</a:t>
                      </a:r>
                      <a:r>
                        <a:rPr lang="en-US" altLang="ko-KR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서울관광재단</a:t>
                      </a:r>
                      <a:r>
                        <a:rPr lang="en-US" altLang="ko-KR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호텔역사관 등</a:t>
                      </a:r>
                      <a:endParaRPr lang="en-US" altLang="ko-KR" sz="1200" b="0" kern="1200" spc="0" baseline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284048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2. </a:t>
            </a:r>
            <a:r>
              <a:rPr lang="ko-KR" altLang="en-US" sz="20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참여기업</a:t>
            </a:r>
            <a:endParaRPr lang="ko-KR" altLang="en-US" sz="20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204428"/>
            <a:ext cx="2214880" cy="796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775930" y="795103"/>
            <a:ext cx="7320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한국관광공사 및 각 관광 분야별 대표 협회</a:t>
            </a:r>
            <a:r>
              <a:rPr lang="en-US" altLang="ko-KR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취업포털 인프라를 활용하여</a:t>
            </a:r>
            <a:endParaRPr lang="en-US" altLang="ko-KR" sz="160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ko-KR" altLang="en-US" sz="1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관광산업 분야별 우수기업 지속적인 참여 진행 중</a:t>
            </a:r>
            <a:endParaRPr lang="ko-KR" altLang="en-US" sz="1600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 rot="5400000">
            <a:off x="568964" y="1068957"/>
            <a:ext cx="413927" cy="79623"/>
          </a:xfrm>
          <a:prstGeom prst="rect">
            <a:avLst/>
          </a:prstGeom>
          <a:solidFill>
            <a:srgbClr val="00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056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42" name="직사각형 41"/>
          <p:cNvSpPr/>
          <p:nvPr/>
        </p:nvSpPr>
        <p:spPr>
          <a:xfrm>
            <a:off x="0" y="204428"/>
            <a:ext cx="2214880" cy="796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3129" y="284048"/>
            <a:ext cx="2688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* </a:t>
            </a:r>
            <a:r>
              <a:rPr lang="ko-KR" altLang="en-US" sz="20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전체 참여기업 리스트</a:t>
            </a:r>
            <a:r>
              <a:rPr lang="en-US" altLang="ko-KR" sz="2000" b="1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0904089"/>
              </p:ext>
            </p:extLst>
          </p:nvPr>
        </p:nvGraphicFramePr>
        <p:xfrm>
          <a:off x="302380" y="763778"/>
          <a:ext cx="300012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25"/>
                <a:gridCol w="553580"/>
                <a:gridCol w="1954515"/>
              </a:tblGrid>
              <a:tr h="12252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No.</a:t>
                      </a:r>
                      <a:endParaRPr lang="ko-KR" altLang="en-US" sz="8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8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분야</a:t>
                      </a:r>
                      <a:endParaRPr lang="ko-KR" altLang="en-US" sz="8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8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기업명</a:t>
                      </a:r>
                      <a:endParaRPr lang="ko-KR" altLang="en-US" sz="8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해외취업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주식회사단잡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2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해외취업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㈜해외교육진흥원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3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해외취업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ICCT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코리아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4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해외취업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Agensi</a:t>
                      </a:r>
                      <a:r>
                        <a:rPr 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Pekerjaan</a:t>
                      </a:r>
                      <a:r>
                        <a:rPr 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SELPEO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5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해외취업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Aegis BPO Malaysia </a:t>
                      </a:r>
                      <a:r>
                        <a:rPr 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Sdn</a:t>
                      </a:r>
                      <a:r>
                        <a:rPr 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Bhd</a:t>
                      </a:r>
                      <a:endParaRPr 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6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해외취업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Top Travel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7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해외취업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Yuki Japanese Restaurant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8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해외취업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주식회사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호시노리조트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9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해외취업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HITO-Communications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10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해외취업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미즈호노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11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해외취업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주식회사 </a:t>
                      </a:r>
                      <a:r>
                        <a:rPr 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WDI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12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해외취업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Suncity</a:t>
                      </a:r>
                      <a:r>
                        <a:rPr 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Group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13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해외취업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Steiner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14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해외취업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TALENT ANGELS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15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해외취업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Interisland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16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해외취업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클룩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Klook</a:t>
                      </a:r>
                      <a:r>
                        <a:rPr 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Travel Technology)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17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MICE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크리스앤파트너스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18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MICE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㈜유니원커뮤니케이션즈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19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MICE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이즈피엠피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20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MICE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인터컴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21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MICE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㈜이오컨벡스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22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MICE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오프너디오씨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주식회사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23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MICE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프리미엄패스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24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MICE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  <a:r>
                        <a:rPr lang="ko-KR" altLang="en-US" sz="8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에프앤마이스</a:t>
                      </a:r>
                      <a:endParaRPr 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25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유원시설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남이섬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26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유원시설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호텔롯데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롯데월드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7731291"/>
              </p:ext>
            </p:extLst>
          </p:nvPr>
        </p:nvGraphicFramePr>
        <p:xfrm>
          <a:off x="3396125" y="763778"/>
          <a:ext cx="300012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25"/>
                <a:gridCol w="553580"/>
                <a:gridCol w="1954515"/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No.</a:t>
                      </a:r>
                      <a:endParaRPr lang="ko-KR" altLang="en-US" sz="8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8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분야</a:t>
                      </a:r>
                      <a:endParaRPr lang="ko-KR" altLang="en-US" sz="8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8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기업명</a:t>
                      </a:r>
                      <a:endParaRPr lang="ko-KR" altLang="en-US" sz="8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27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카지노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㈜파라다이스세가사미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28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카지노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그랜드코리아레저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29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카지노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파라다이스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카지노워커힐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30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관광벤처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A365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주식회사 산책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31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관광벤처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A365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디엠지스파이투어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32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관광벤처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A365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투어비투비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33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관광벤처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A365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㈜픽업스캐너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34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관광벤처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A365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모노리스제주파크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주식회사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35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관광벤처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A365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엠에이치큐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36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관광벤처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A365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스테이폴리오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37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관광벤처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A365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투프랭크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38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관광벤처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A365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레드테이블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39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관광벤처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A365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주식회사 지냄</a:t>
                      </a: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40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관광벤처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A365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아임닥터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41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관광벤처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A365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비아젱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42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항공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에어라인 뉴스센터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43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항공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코세아서비스개발원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44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항공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에어필립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45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항공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주</a:t>
                      </a:r>
                      <a:r>
                        <a:rPr lang="en-US" altLang="ko-KR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)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코리아지상직아카데미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46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항공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헥사곤지엠아이</a:t>
                      </a:r>
                      <a:r>
                        <a:rPr lang="en-US" altLang="ko-KR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株</a:t>
                      </a:r>
                      <a:r>
                        <a:rPr lang="en-US" altLang="ko-KR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47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융복합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한국코퍼레이션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48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융복합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엔타스듀티프리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49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융복합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현대해양레저㈜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50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융복합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더성형외과</a:t>
                      </a:r>
                      <a:endParaRPr lang="ko-KR" altLang="en-US" sz="8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51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여행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㈜모두투어네트워크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52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여행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하나투어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810202"/>
              </p:ext>
            </p:extLst>
          </p:nvPr>
        </p:nvGraphicFramePr>
        <p:xfrm>
          <a:off x="6489870" y="763778"/>
          <a:ext cx="300012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25"/>
                <a:gridCol w="553580"/>
                <a:gridCol w="1954515"/>
              </a:tblGrid>
              <a:tr h="12252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No.</a:t>
                      </a:r>
                      <a:endParaRPr lang="ko-KR" altLang="en-US" sz="8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8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분야</a:t>
                      </a:r>
                      <a:endParaRPr lang="ko-KR" altLang="en-US" sz="8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8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기업명</a:t>
                      </a:r>
                      <a:endParaRPr lang="ko-KR" altLang="en-US" sz="8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53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여행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내일투어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54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여행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레드캡투어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55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여행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홍익여행㈜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56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여행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투어이천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57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여행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아고다트레블오퍼레이션스코리아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58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여행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SMTOWN </a:t>
                      </a:r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TRAVEL</a:t>
                      </a:r>
                      <a:endParaRPr lang="en-US" altLang="ko-KR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59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여행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참좋은여행</a:t>
                      </a:r>
                      <a:endParaRPr 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60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여행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인터파크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61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여행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킴스여행사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62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여행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마포마을여행플랫폼구축사업단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63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리조트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금호리조트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64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리조트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㈜대명호텔</a:t>
                      </a:r>
                      <a:r>
                        <a:rPr lang="en-US" altLang="ko-KR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&amp;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리조트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65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리조트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알펜시아리조트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66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리조트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휘닉스평창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67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리조트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㈜용평리조트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68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리조트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엘리시안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리조트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69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리조트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블루원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70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리조트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클럽메드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바캉스 코리아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71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라마다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프라자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수원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72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쉐라톤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서울팔래스강남호텔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73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쉐라톤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그랜드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인천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74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JW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메리어트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서울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75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JW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메리어트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동대문 스퀘어 서울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76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쉐라톤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서울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디큐브시티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호텔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77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메리어트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이그제큐티브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아파트먼트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서울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78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코트야드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메리어트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서울 타임스퀘어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29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42" name="직사각형 41"/>
          <p:cNvSpPr/>
          <p:nvPr/>
        </p:nvSpPr>
        <p:spPr>
          <a:xfrm>
            <a:off x="0" y="204428"/>
            <a:ext cx="2214880" cy="796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3129" y="284048"/>
            <a:ext cx="2688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* </a:t>
            </a:r>
            <a:r>
              <a:rPr lang="ko-KR" altLang="en-US" sz="20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전체 참여기업 리스트</a:t>
            </a:r>
            <a:r>
              <a:rPr lang="en-US" altLang="ko-KR" sz="2000" b="1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6900485"/>
              </p:ext>
            </p:extLst>
          </p:nvPr>
        </p:nvGraphicFramePr>
        <p:xfrm>
          <a:off x="302380" y="763778"/>
          <a:ext cx="3000120" cy="584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25"/>
                <a:gridCol w="553580"/>
                <a:gridCol w="1954515"/>
              </a:tblGrid>
              <a:tr h="12252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No.</a:t>
                      </a:r>
                      <a:endParaRPr lang="ko-KR" altLang="en-US" sz="8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8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분야</a:t>
                      </a:r>
                      <a:endParaRPr lang="ko-KR" altLang="en-US" sz="8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8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기업명</a:t>
                      </a:r>
                      <a:endParaRPr lang="ko-KR" altLang="en-US" sz="8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79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코트야드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메리어트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서울 판교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80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코트야드 메리어트 서울 남대문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81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코트야드 메리어트 서울 보타닉 파크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82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알로프트 서울 명동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83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포포인츠 바이 쉐라톤 서울 강남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84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페어필드 바이 메리어트 서울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85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메이필드호텔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86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㈜아주호텔서교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87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프레이저 플레이스 남대문 서울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88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프레이저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플레이스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센트럴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서울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89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노보텔 앰배서더 독산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90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그랜드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앰배서더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서울 풀만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91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경원재 앰배서더 인천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92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노보텔 앰배서더 서울 강남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93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이비스 스타일 앰배서더 서울 명동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94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이비스 스타일 앰배서더 서울 강남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95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이비스 앰배서더 서울 명동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96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이비스 앰배서더 서울 인사동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97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서울드래곤시티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98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알코브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호텔 서울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매니지드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바이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endParaRPr lang="en-US" altLang="ko-KR" sz="8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아코르호텔스</a:t>
                      </a:r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앤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앰배서더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99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노보텔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앰배서더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서울 동대문 </a:t>
                      </a:r>
                      <a:endParaRPr lang="en-US" altLang="ko-KR" sz="8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r>
                        <a:rPr lang="en-US" altLang="ko-KR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&amp;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레지던스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100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노보텔 앰배서더 수원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101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그랜드힐튼호텔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102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콘래드 서울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103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밀레니엄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서울힐튼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104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힐튼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부산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0364719"/>
              </p:ext>
            </p:extLst>
          </p:nvPr>
        </p:nvGraphicFramePr>
        <p:xfrm>
          <a:off x="3396125" y="763778"/>
          <a:ext cx="300012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25"/>
                <a:gridCol w="553580"/>
                <a:gridCol w="1954515"/>
              </a:tblGrid>
              <a:tr h="12252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No.</a:t>
                      </a:r>
                      <a:endParaRPr lang="ko-KR" altLang="en-US" sz="8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8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분야</a:t>
                      </a:r>
                      <a:endParaRPr lang="ko-KR" altLang="en-US" sz="8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8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기업명</a:t>
                      </a:r>
                      <a:endParaRPr lang="ko-KR" altLang="en-US" sz="8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105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하얏트리젠시제주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106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그랜드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하얏트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인천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107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 </a:t>
                      </a:r>
                      <a:r>
                        <a:rPr lang="en-US" altLang="ko-KR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HDC㈜ </a:t>
                      </a:r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파크하얏트 서울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108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 </a:t>
                      </a:r>
                      <a:r>
                        <a:rPr lang="en-US" altLang="ko-KR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HDC㈜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파크로쉬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109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오크우드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프리미어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코엑스센터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110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 오크우드 프리미어 인천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111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그랜드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인터컨티넨탈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서울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파르나스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112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인터컨티넨탈 서울 코엑스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113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반얀트리클럽앤스파서울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114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더클래식</a:t>
                      </a:r>
                      <a:r>
                        <a:rPr lang="en-US" altLang="ko-KR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500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펜타즈호텔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115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해비치호텔</a:t>
                      </a:r>
                      <a:r>
                        <a:rPr lang="en-US" altLang="ko-KR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&amp;</a:t>
                      </a:r>
                      <a:r>
                        <a:rPr lang="ko-KR" altLang="en-US" sz="800" b="0" kern="1200" spc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리조트</a:t>
                      </a: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116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르메르디앙서울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117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네스트호텔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252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118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8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SK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네트웍스</a:t>
                      </a:r>
                      <a:r>
                        <a:rPr lang="ko-KR" altLang="en-US" sz="800" b="0" kern="1200" spc="0" dirty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㈜ </a:t>
                      </a:r>
                      <a:r>
                        <a:rPr lang="ko-KR" altLang="en-US" sz="800" b="0" kern="1200" spc="0" dirty="0" err="1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워커힐</a:t>
                      </a:r>
                      <a:endParaRPr lang="ko-KR" altLang="en-US" sz="8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7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42" name="직사각형 41"/>
          <p:cNvSpPr/>
          <p:nvPr/>
        </p:nvSpPr>
        <p:spPr>
          <a:xfrm>
            <a:off x="-3129" y="204428"/>
            <a:ext cx="2214880" cy="796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3129" y="284048"/>
            <a:ext cx="365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3.</a:t>
            </a:r>
            <a:r>
              <a:rPr lang="ko-KR" altLang="en-US" sz="20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 부대행사 및 무대 프로그램</a:t>
            </a:r>
            <a:endParaRPr lang="ko-KR" altLang="en-US" sz="20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188" y="871134"/>
            <a:ext cx="4400164" cy="551319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5132202"/>
              </p:ext>
            </p:extLst>
          </p:nvPr>
        </p:nvGraphicFramePr>
        <p:xfrm>
          <a:off x="5153024" y="834105"/>
          <a:ext cx="4505326" cy="2609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967"/>
                <a:gridCol w="907734"/>
                <a:gridCol w="1114425"/>
                <a:gridCol w="1981200"/>
              </a:tblGrid>
              <a:tr h="25150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0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일자</a:t>
                      </a:r>
                      <a:endParaRPr lang="ko-KR" altLang="en-US" sz="10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0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시간</a:t>
                      </a:r>
                      <a:endParaRPr lang="ko-KR" altLang="en-US" sz="10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0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내용</a:t>
                      </a:r>
                      <a:endParaRPr lang="ko-KR" altLang="en-US" sz="10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000" b="1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비고</a:t>
                      </a:r>
                      <a:endParaRPr lang="ko-KR" altLang="en-US" sz="1000" b="1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</a:tr>
              <a:tr h="157187">
                <a:tc rowSpan="7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20</a:t>
                      </a:r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일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10:30~10:40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해외취업</a:t>
                      </a:r>
                      <a:endParaRPr lang="en-US" altLang="ko-KR" sz="10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성공하기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산업인력공단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</a:tr>
              <a:tr h="157187"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10:40~11:10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Yuki Japanese Restaurant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</a:tr>
              <a:tr h="157187"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11:10~11:40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ICCT (</a:t>
                      </a:r>
                      <a:r>
                        <a:rPr lang="ko-KR" altLang="en-US" sz="10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크루즈</a:t>
                      </a:r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분야</a:t>
                      </a:r>
                      <a:r>
                        <a:rPr lang="en-US" altLang="ko-KR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)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</a:tr>
              <a:tr h="157187"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11:40~12:10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터키 </a:t>
                      </a:r>
                      <a:r>
                        <a:rPr lang="ko-KR" altLang="en-US" sz="10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벨렉</a:t>
                      </a:r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관광협회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</a:tr>
              <a:tr h="157187"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13:10~14:00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기업소개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JW</a:t>
                      </a:r>
                      <a:r>
                        <a:rPr lang="en-US" altLang="ko-KR" sz="10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Marriot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</a:tr>
              <a:tr h="314375"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14:00~15:10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관광벤처 우수기업</a:t>
                      </a:r>
                      <a:r>
                        <a:rPr lang="en-US" altLang="ko-KR" sz="10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0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소개</a:t>
                      </a:r>
                      <a:endParaRPr lang="en-US" altLang="ko-KR" sz="1000" b="0" kern="1200" spc="0" baseline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en-US" altLang="ko-KR" sz="10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0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스테이폴리오</a:t>
                      </a:r>
                      <a:r>
                        <a:rPr lang="en-US" altLang="ko-KR" sz="10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000" b="0" kern="1200" spc="0" baseline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투프랭크</a:t>
                      </a:r>
                      <a:r>
                        <a:rPr lang="en-US" altLang="ko-KR" sz="10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)</a:t>
                      </a:r>
                      <a:endParaRPr lang="en-US" altLang="ko-KR" sz="10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</a:tr>
              <a:tr h="314375"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15:20~17:00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공개강연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취업성공을 위한 자소서 작성방법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</a:tr>
              <a:tr h="471562">
                <a:tc rowSpan="2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21</a:t>
                      </a:r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일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10:30~12:00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관광분야 </a:t>
                      </a:r>
                      <a:r>
                        <a:rPr lang="ko-KR" altLang="en-US" sz="10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멘토</a:t>
                      </a:r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endParaRPr lang="en-US" altLang="ko-KR" sz="10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토크콘서트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여행업</a:t>
                      </a:r>
                      <a:r>
                        <a:rPr lang="en-US" altLang="ko-KR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모두투어</a:t>
                      </a:r>
                      <a:r>
                        <a:rPr lang="en-US" altLang="ko-KR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)</a:t>
                      </a:r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endParaRPr lang="en-US" altLang="ko-KR" sz="10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10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호텔업</a:t>
                      </a:r>
                      <a:r>
                        <a:rPr lang="en-US" altLang="ko-KR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0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쉐라톤서울팔래스강남</a:t>
                      </a:r>
                      <a:r>
                        <a:rPr lang="en-US" altLang="ko-KR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)  MICE(</a:t>
                      </a:r>
                      <a:r>
                        <a:rPr lang="ko-KR" altLang="en-US" sz="1000" b="0" kern="1200" spc="0" dirty="0" err="1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오프너디오씨</a:t>
                      </a:r>
                      <a:r>
                        <a:rPr lang="en-US" altLang="ko-KR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)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</a:tr>
              <a:tr h="471562"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13:30~15:00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대학생 관광산업 </a:t>
                      </a:r>
                      <a:endParaRPr lang="en-US" altLang="ko-KR" sz="10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아이디어 </a:t>
                      </a:r>
                      <a:endParaRPr lang="en-US" altLang="ko-KR" sz="10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경진대회</a:t>
                      </a:r>
                      <a:r>
                        <a:rPr lang="en-US" altLang="ko-KR" sz="10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000" b="0" kern="1200" spc="0" baseline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결승전</a:t>
                      </a:r>
                      <a:endParaRPr lang="ko-KR" altLang="en-US" sz="1000" b="0" kern="1200" spc="0" dirty="0" smtClean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kern="1200" spc="0" dirty="0" smtClean="0">
                          <a:ln>
                            <a:solidFill>
                              <a:schemeClr val="tx1">
                                <a:alpha val="3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  <a:cs typeface="+mn-cs"/>
                        </a:rPr>
                        <a:t>관광학회</a:t>
                      </a:r>
                      <a:endParaRPr lang="ko-KR" altLang="en-US" sz="1000" b="0" kern="1200" spc="0" dirty="0">
                        <a:ln>
                          <a:solidFill>
                            <a:schemeClr val="tx1">
                              <a:alpha val="3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23" name="직사각형 22"/>
          <p:cNvSpPr/>
          <p:nvPr/>
        </p:nvSpPr>
        <p:spPr>
          <a:xfrm>
            <a:off x="8427712" y="3443415"/>
            <a:ext cx="1271502" cy="2308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ko-KR" sz="9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* </a:t>
            </a:r>
            <a:r>
              <a:rPr lang="ko-KR" altLang="en-US" sz="9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추후 변동될 수 있습니다</a:t>
            </a:r>
            <a:endParaRPr lang="ko-KR" altLang="en-US" sz="900" dirty="0">
              <a:solidFill>
                <a:srgbClr val="FF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87" b="6487"/>
          <a:stretch/>
        </p:blipFill>
        <p:spPr>
          <a:xfrm>
            <a:off x="5153024" y="3769497"/>
            <a:ext cx="2153216" cy="1251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87" b="6487"/>
          <a:stretch/>
        </p:blipFill>
        <p:spPr>
          <a:xfrm>
            <a:off x="7405687" y="3769497"/>
            <a:ext cx="2153216" cy="1251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26" b="6426"/>
          <a:stretch/>
        </p:blipFill>
        <p:spPr>
          <a:xfrm>
            <a:off x="5153024" y="5086184"/>
            <a:ext cx="2153214" cy="1252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36" b="6936"/>
          <a:stretch/>
        </p:blipFill>
        <p:spPr>
          <a:xfrm>
            <a:off x="7405687" y="5085742"/>
            <a:ext cx="2152870" cy="12378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011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/>
          <p:cNvSpPr/>
          <p:nvPr/>
        </p:nvSpPr>
        <p:spPr>
          <a:xfrm>
            <a:off x="-3129" y="880721"/>
            <a:ext cx="9906000" cy="320524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42" name="직사각형 41"/>
          <p:cNvSpPr/>
          <p:nvPr/>
        </p:nvSpPr>
        <p:spPr>
          <a:xfrm>
            <a:off x="-3129" y="204428"/>
            <a:ext cx="2214880" cy="796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3129" y="284048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4.</a:t>
            </a:r>
            <a:r>
              <a:rPr lang="ko-KR" altLang="en-US" sz="20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2000" b="1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행사장 구성안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7700852" y="3728931"/>
            <a:ext cx="1967206" cy="2616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ko-KR" sz="11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* </a:t>
            </a:r>
            <a:r>
              <a:rPr lang="ko-KR" altLang="en-US" sz="11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구성은 추후 변동될 수 있습니다</a:t>
            </a:r>
            <a:endParaRPr lang="ko-KR" altLang="en-US" sz="1100" dirty="0">
              <a:solidFill>
                <a:srgbClr val="FF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43840" y="4389120"/>
            <a:ext cx="9424218" cy="1929302"/>
          </a:xfrm>
          <a:prstGeom prst="rect">
            <a:avLst/>
          </a:prstGeom>
          <a:noFill/>
          <a:ln w="28575">
            <a:solidFill>
              <a:srgbClr val="002B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449490" y="4251879"/>
            <a:ext cx="961298" cy="307777"/>
          </a:xfrm>
          <a:prstGeom prst="rect">
            <a:avLst/>
          </a:prstGeom>
          <a:solidFill>
            <a:srgbClr val="002B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INDEX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chemeClr val="bg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3730" y="4651769"/>
            <a:ext cx="349522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A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3730" y="4996704"/>
            <a:ext cx="349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해외취업관</a:t>
            </a:r>
            <a:endParaRPr lang="ko-KR" altLang="en-US" sz="12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66066" y="4651769"/>
            <a:ext cx="349522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B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66066" y="4996704"/>
            <a:ext cx="349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M</a:t>
            </a:r>
          </a:p>
          <a:p>
            <a:pPr algn="ctr"/>
            <a:r>
              <a:rPr lang="en-US" altLang="ko-KR" sz="12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I</a:t>
            </a:r>
          </a:p>
          <a:p>
            <a:pPr algn="ctr"/>
            <a:r>
              <a:rPr lang="en-US" altLang="ko-KR" sz="12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C</a:t>
            </a:r>
          </a:p>
          <a:p>
            <a:pPr algn="ctr"/>
            <a:r>
              <a:rPr lang="en-US" altLang="ko-KR" sz="12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E</a:t>
            </a:r>
          </a:p>
          <a:p>
            <a:pPr algn="ctr"/>
            <a:r>
              <a:rPr lang="ko-KR" altLang="en-US" sz="1200" b="1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관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898402" y="4651769"/>
            <a:ext cx="349522" cy="307777"/>
          </a:xfrm>
          <a:prstGeom prst="rect">
            <a:avLst/>
          </a:prstGeom>
          <a:solidFill>
            <a:srgbClr val="C07F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C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98402" y="4996704"/>
            <a:ext cx="349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유</a:t>
            </a:r>
            <a:endParaRPr lang="en-US" altLang="ko-KR" sz="1200" b="1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12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원</a:t>
            </a:r>
            <a:endParaRPr lang="en-US" altLang="ko-KR" sz="1200" b="1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12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시</a:t>
            </a:r>
            <a:endParaRPr lang="en-US" altLang="ko-KR" sz="1200" b="1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12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설</a:t>
            </a:r>
            <a:endParaRPr lang="en-US" altLang="ko-KR" sz="1200" b="1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1200" b="1" spc="-15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관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430738" y="4651769"/>
            <a:ext cx="349522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D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30738" y="4996704"/>
            <a:ext cx="349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spc="-15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관광벤처관</a:t>
            </a:r>
            <a:endParaRPr lang="ko-KR" altLang="en-US" sz="12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963074" y="4651769"/>
            <a:ext cx="349522" cy="307777"/>
          </a:xfrm>
          <a:prstGeom prst="rect">
            <a:avLst/>
          </a:prstGeom>
          <a:solidFill>
            <a:srgbClr val="FFB3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E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63074" y="4996704"/>
            <a:ext cx="349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spc="-15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융복합관</a:t>
            </a:r>
            <a:endParaRPr lang="ko-KR" altLang="en-US" sz="12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495410" y="4651769"/>
            <a:ext cx="34952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F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95410" y="4996704"/>
            <a:ext cx="349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spc="-15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항공일자리관</a:t>
            </a:r>
            <a:endParaRPr lang="ko-KR" altLang="en-US" sz="12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27746" y="4651769"/>
            <a:ext cx="349522" cy="307777"/>
          </a:xfrm>
          <a:prstGeom prst="rect">
            <a:avLst/>
          </a:prstGeom>
          <a:solidFill>
            <a:srgbClr val="CFAF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G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027746" y="4996704"/>
            <a:ext cx="349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spc="-15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여행관</a:t>
            </a:r>
            <a:endParaRPr lang="ko-KR" altLang="en-US" sz="12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560082" y="4651769"/>
            <a:ext cx="349522" cy="307777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H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560082" y="4996704"/>
            <a:ext cx="349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spc="-15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리조트관</a:t>
            </a:r>
            <a:endParaRPr lang="ko-KR" altLang="en-US" sz="12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092418" y="4651769"/>
            <a:ext cx="349522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I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092418" y="4996704"/>
            <a:ext cx="349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spc="-15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카지노관</a:t>
            </a:r>
            <a:endParaRPr lang="ko-KR" altLang="en-US" sz="12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624754" y="4651769"/>
            <a:ext cx="349522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J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624754" y="4996704"/>
            <a:ext cx="349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호텔관</a:t>
            </a:r>
            <a:endParaRPr lang="ko-KR" altLang="en-US" sz="12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157090" y="4651769"/>
            <a:ext cx="349522" cy="307777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K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157090" y="4996704"/>
            <a:ext cx="349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spc="-15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멘토링관</a:t>
            </a:r>
            <a:endParaRPr lang="ko-KR" altLang="en-US" sz="12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689426" y="4651769"/>
            <a:ext cx="349522" cy="307777"/>
          </a:xfrm>
          <a:prstGeom prst="rect">
            <a:avLst/>
          </a:prstGeom>
          <a:solidFill>
            <a:srgbClr val="00462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L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689426" y="4996704"/>
            <a:ext cx="349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spc="-15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부대행사관</a:t>
            </a:r>
            <a:endParaRPr lang="ko-KR" altLang="en-US" sz="12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221762" y="4651769"/>
            <a:ext cx="34952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M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221762" y="4996704"/>
            <a:ext cx="349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홍보관</a:t>
            </a:r>
            <a:endParaRPr lang="ko-KR" altLang="en-US" sz="12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754098" y="4651769"/>
            <a:ext cx="349522" cy="307777"/>
          </a:xfrm>
          <a:prstGeom prst="rect">
            <a:avLst/>
          </a:prstGeom>
          <a:solidFill>
            <a:srgbClr val="00D0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N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754098" y="4996704"/>
            <a:ext cx="349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spc="-15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심층면접관</a:t>
            </a:r>
            <a:endParaRPr lang="ko-KR" altLang="en-US" sz="12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286434" y="4651769"/>
            <a:ext cx="349522" cy="307777"/>
          </a:xfrm>
          <a:prstGeom prst="rect">
            <a:avLst/>
          </a:prstGeom>
          <a:solidFill>
            <a:srgbClr val="996633"/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286434" y="4996704"/>
            <a:ext cx="349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spc="-15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취업특강관</a:t>
            </a:r>
            <a:endParaRPr lang="ko-KR" altLang="en-US" sz="12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818770" y="4651769"/>
            <a:ext cx="349522" cy="307777"/>
          </a:xfrm>
          <a:prstGeom prst="rect">
            <a:avLst/>
          </a:prstGeom>
          <a:solidFill>
            <a:srgbClr val="BDD7EE"/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818770" y="4996704"/>
            <a:ext cx="349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spc="-15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취업지원관</a:t>
            </a:r>
            <a:endParaRPr lang="ko-KR" altLang="en-US" sz="12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536" y="995602"/>
            <a:ext cx="8948928" cy="261844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15112" y="2284627"/>
            <a:ext cx="1213104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339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204428"/>
            <a:ext cx="2660822" cy="921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3130" y="284048"/>
            <a:ext cx="2548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5.</a:t>
            </a:r>
            <a:r>
              <a:rPr lang="ko-KR" altLang="en-US" sz="20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 구직자 참가 안내</a:t>
            </a:r>
            <a:endParaRPr lang="ko-KR" altLang="en-US" sz="20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05815" y="971565"/>
            <a:ext cx="8447154" cy="2524109"/>
          </a:xfrm>
          <a:prstGeom prst="rect">
            <a:avLst/>
          </a:prstGeom>
          <a:noFill/>
          <a:ln w="28575">
            <a:solidFill>
              <a:srgbClr val="002B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11464" y="834326"/>
            <a:ext cx="1903185" cy="307777"/>
          </a:xfrm>
          <a:prstGeom prst="rect">
            <a:avLst/>
          </a:prstGeom>
          <a:solidFill>
            <a:srgbClr val="002B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spc="-15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박람회 참여 프로세스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chemeClr val="bg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278756" y="3903907"/>
            <a:ext cx="7452360" cy="2468318"/>
          </a:xfrm>
          <a:prstGeom prst="rect">
            <a:avLst/>
          </a:prstGeom>
          <a:noFill/>
          <a:ln w="28575">
            <a:solidFill>
              <a:srgbClr val="002B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666055" y="3766666"/>
            <a:ext cx="1539886" cy="307777"/>
          </a:xfrm>
          <a:prstGeom prst="rect">
            <a:avLst/>
          </a:prstGeom>
          <a:solidFill>
            <a:srgbClr val="002B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구직자 지원사항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chemeClr val="bg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4" name="타원 3"/>
          <p:cNvSpPr>
            <a:spLocks noChangeAspect="1"/>
          </p:cNvSpPr>
          <p:nvPr/>
        </p:nvSpPr>
        <p:spPr>
          <a:xfrm>
            <a:off x="1106714" y="1280159"/>
            <a:ext cx="1064310" cy="1064310"/>
          </a:xfrm>
          <a:prstGeom prst="ellipse">
            <a:avLst/>
          </a:prstGeom>
          <a:solidFill>
            <a:srgbClr val="93C9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6909" y="1426743"/>
            <a:ext cx="706006" cy="706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51144" y="2389873"/>
            <a:ext cx="1119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[</a:t>
            </a:r>
            <a:r>
              <a:rPr lang="ko-KR" altLang="en-US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참여등록</a:t>
            </a:r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]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8839" y="2677400"/>
            <a:ext cx="13244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온라인 사전접수</a:t>
            </a:r>
            <a:endParaRPr lang="en-US" altLang="ko-KR" sz="105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또는 현장접수 진행</a:t>
            </a:r>
            <a:endParaRPr lang="en-US" altLang="ko-KR" sz="105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en-US" altLang="ko-KR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(P.9 </a:t>
            </a:r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참고</a:t>
            </a:r>
            <a:r>
              <a:rPr lang="en-US" altLang="ko-KR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)</a:t>
            </a:r>
            <a:endParaRPr lang="ko-KR" altLang="en-US" sz="1050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4" name="갈매기형 수장 23"/>
          <p:cNvSpPr/>
          <p:nvPr/>
        </p:nvSpPr>
        <p:spPr>
          <a:xfrm>
            <a:off x="2362200" y="1685925"/>
            <a:ext cx="257175" cy="333375"/>
          </a:xfrm>
          <a:prstGeom prst="chevron">
            <a:avLst/>
          </a:prstGeom>
          <a:solidFill>
            <a:srgbClr val="00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타원 24"/>
          <p:cNvSpPr>
            <a:spLocks noChangeAspect="1"/>
          </p:cNvSpPr>
          <p:nvPr/>
        </p:nvSpPr>
        <p:spPr>
          <a:xfrm>
            <a:off x="2810551" y="1280159"/>
            <a:ext cx="1064310" cy="1064310"/>
          </a:xfrm>
          <a:prstGeom prst="ellipse">
            <a:avLst/>
          </a:prstGeom>
          <a:solidFill>
            <a:srgbClr val="93C9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754981" y="2389873"/>
            <a:ext cx="1119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[</a:t>
            </a:r>
            <a:r>
              <a:rPr lang="ko-KR" altLang="en-US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입장확인</a:t>
            </a:r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]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54981" y="2677400"/>
            <a:ext cx="1119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본인확인 후</a:t>
            </a:r>
            <a:endParaRPr lang="en-US" altLang="ko-KR" sz="105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박람회 입장</a:t>
            </a:r>
            <a:endParaRPr lang="en-US" altLang="ko-KR" sz="105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9" name="갈매기형 수장 28"/>
          <p:cNvSpPr/>
          <p:nvPr/>
        </p:nvSpPr>
        <p:spPr>
          <a:xfrm>
            <a:off x="4066037" y="1685925"/>
            <a:ext cx="257175" cy="333375"/>
          </a:xfrm>
          <a:prstGeom prst="chevron">
            <a:avLst/>
          </a:prstGeom>
          <a:solidFill>
            <a:srgbClr val="00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3399" y="1459514"/>
            <a:ext cx="705600" cy="70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타원 30"/>
          <p:cNvSpPr>
            <a:spLocks noChangeAspect="1"/>
          </p:cNvSpPr>
          <p:nvPr/>
        </p:nvSpPr>
        <p:spPr>
          <a:xfrm>
            <a:off x="4464170" y="1330493"/>
            <a:ext cx="1064310" cy="1064310"/>
          </a:xfrm>
          <a:prstGeom prst="ellipse">
            <a:avLst/>
          </a:prstGeom>
          <a:solidFill>
            <a:srgbClr val="93C9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791" y="1496860"/>
            <a:ext cx="705600" cy="70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4458818" y="2389873"/>
            <a:ext cx="1119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[</a:t>
            </a:r>
            <a:r>
              <a:rPr lang="ko-KR" altLang="en-US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현장면접</a:t>
            </a:r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]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33090" y="2677400"/>
            <a:ext cx="13713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자유롭게 채용부스</a:t>
            </a:r>
            <a:endParaRPr lang="en-US" altLang="ko-KR" sz="105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방문하여 면접 및 </a:t>
            </a:r>
            <a:endParaRPr lang="en-US" altLang="ko-KR" sz="105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채용상담</a:t>
            </a:r>
            <a:endParaRPr lang="en-US" altLang="ko-KR" sz="105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37" name="타원 36"/>
          <p:cNvSpPr>
            <a:spLocks noChangeAspect="1"/>
          </p:cNvSpPr>
          <p:nvPr/>
        </p:nvSpPr>
        <p:spPr>
          <a:xfrm>
            <a:off x="5873492" y="1330493"/>
            <a:ext cx="1064310" cy="1064310"/>
          </a:xfrm>
          <a:prstGeom prst="ellipse">
            <a:avLst/>
          </a:prstGeom>
          <a:solidFill>
            <a:srgbClr val="93C9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2847" y="1486032"/>
            <a:ext cx="705600" cy="70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5486742" y="1674823"/>
            <a:ext cx="41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2B58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OR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2B58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73492" y="2389873"/>
            <a:ext cx="1119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[</a:t>
            </a:r>
            <a:r>
              <a:rPr lang="ko-KR" altLang="en-US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심층면접</a:t>
            </a:r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]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69197" y="2677400"/>
            <a:ext cx="1528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사전 서류심사 합격 </a:t>
            </a:r>
            <a:endParaRPr lang="en-US" altLang="ko-KR" sz="105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구직자 대상으로</a:t>
            </a:r>
            <a:endParaRPr lang="en-US" altLang="ko-KR" sz="105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스케줄에 따라 면접 진행</a:t>
            </a:r>
            <a:endParaRPr lang="en-US" altLang="ko-KR" sz="105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en-US" altLang="ko-KR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(P.11 </a:t>
            </a:r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참고</a:t>
            </a:r>
            <a:r>
              <a:rPr lang="en-US" altLang="ko-KR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)</a:t>
            </a:r>
          </a:p>
        </p:txBody>
      </p:sp>
      <p:sp>
        <p:nvSpPr>
          <p:cNvPr id="42" name="갈매기형 수장 41"/>
          <p:cNvSpPr/>
          <p:nvPr/>
        </p:nvSpPr>
        <p:spPr>
          <a:xfrm>
            <a:off x="7188766" y="1685925"/>
            <a:ext cx="257175" cy="333375"/>
          </a:xfrm>
          <a:prstGeom prst="chevron">
            <a:avLst/>
          </a:prstGeom>
          <a:solidFill>
            <a:srgbClr val="00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타원 43"/>
          <p:cNvSpPr>
            <a:spLocks noChangeAspect="1"/>
          </p:cNvSpPr>
          <p:nvPr/>
        </p:nvSpPr>
        <p:spPr>
          <a:xfrm>
            <a:off x="7631006" y="1330493"/>
            <a:ext cx="1064310" cy="1064310"/>
          </a:xfrm>
          <a:prstGeom prst="ellipse">
            <a:avLst/>
          </a:prstGeom>
          <a:solidFill>
            <a:srgbClr val="93C9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0361" y="1460794"/>
            <a:ext cx="705600" cy="70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7468780" y="1194487"/>
            <a:ext cx="1510463" cy="51074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ko-KR" sz="3200" b="1" spc="-15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rgbClr val="002B58"/>
                </a:solidFill>
                <a:effectLst>
                  <a:glow rad="635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SUCCESS!</a:t>
            </a:r>
            <a:endParaRPr lang="ko-KR" altLang="en-US" sz="3200" b="1" spc="-15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rgbClr val="002B58"/>
              </a:solidFill>
              <a:effectLst>
                <a:glow rad="635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11236" y="2389873"/>
            <a:ext cx="1119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[</a:t>
            </a:r>
            <a:r>
              <a:rPr lang="ko-KR" altLang="en-US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취업성공</a:t>
            </a:r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]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06941" y="2677400"/>
            <a:ext cx="15284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관광산업의</a:t>
            </a:r>
            <a:endParaRPr lang="en-US" altLang="ko-KR" sz="105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준비된 인재로</a:t>
            </a:r>
            <a:endParaRPr lang="en-US" altLang="ko-KR" sz="105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취업성공</a:t>
            </a:r>
            <a:r>
              <a:rPr lang="en-US" altLang="ko-KR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!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63" r="8063"/>
          <a:stretch/>
        </p:blipFill>
        <p:spPr>
          <a:xfrm>
            <a:off x="1634311" y="4234921"/>
            <a:ext cx="1816263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26" r="16310" b="9555"/>
          <a:stretch/>
        </p:blipFill>
        <p:spPr>
          <a:xfrm>
            <a:off x="4044815" y="4234921"/>
            <a:ext cx="1845126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1634310" y="4817599"/>
            <a:ext cx="1816263" cy="307777"/>
          </a:xfrm>
          <a:prstGeom prst="rect">
            <a:avLst/>
          </a:prstGeom>
          <a:solidFill>
            <a:srgbClr val="93C9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[</a:t>
            </a:r>
            <a:r>
              <a:rPr lang="ko-KR" altLang="en-US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면접지원금</a:t>
            </a:r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]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9" cstate="print"/>
          <a:srcRect l="1950" r="1950"/>
          <a:stretch/>
        </p:blipFill>
        <p:spPr>
          <a:xfrm>
            <a:off x="6441158" y="4219610"/>
            <a:ext cx="1845127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/>
          <p:cNvSpPr txBox="1"/>
          <p:nvPr/>
        </p:nvSpPr>
        <p:spPr>
          <a:xfrm>
            <a:off x="4044814" y="4817599"/>
            <a:ext cx="1844677" cy="307777"/>
          </a:xfrm>
          <a:prstGeom prst="rect">
            <a:avLst/>
          </a:prstGeom>
          <a:solidFill>
            <a:srgbClr val="93C9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[</a:t>
            </a:r>
            <a:r>
              <a:rPr lang="ko-KR" altLang="en-US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분야별 </a:t>
            </a:r>
            <a:r>
              <a:rPr lang="ko-KR" altLang="en-US" sz="1400" b="1" spc="-15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멘토링</a:t>
            </a:r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]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40708" y="4817599"/>
            <a:ext cx="1844677" cy="307777"/>
          </a:xfrm>
          <a:prstGeom prst="rect">
            <a:avLst/>
          </a:prstGeom>
          <a:solidFill>
            <a:srgbClr val="93C9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[</a:t>
            </a:r>
            <a:r>
              <a:rPr lang="ko-KR" altLang="en-US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사후관리</a:t>
            </a:r>
            <a:r>
              <a:rPr lang="en-US" altLang="ko-KR" sz="14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]</a:t>
            </a:r>
            <a:endParaRPr lang="ko-KR" altLang="en-US" sz="14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25466" y="5708054"/>
            <a:ext cx="18478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spc="-15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현장 면접자</a:t>
            </a:r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 대상으로</a:t>
            </a:r>
            <a:endParaRPr lang="en-US" altLang="ko-KR" sz="105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성공취업을 응원하는</a:t>
            </a:r>
            <a:endParaRPr lang="en-US" altLang="ko-KR" sz="105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면접지원금 </a:t>
            </a:r>
            <a:r>
              <a:rPr lang="en-US" altLang="ko-KR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2</a:t>
            </a:r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만원 선착순 지급</a:t>
            </a:r>
            <a:endParaRPr lang="en-US" altLang="ko-KR" sz="105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41641" y="5708054"/>
            <a:ext cx="18478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관광분야 별 현직에 있는</a:t>
            </a:r>
            <a:endParaRPr lang="en-US" altLang="ko-KR" sz="105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취업선배 및 담당자가 들려주는</a:t>
            </a:r>
            <a:endParaRPr lang="en-US" altLang="ko-KR" sz="105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생생한 실무 </a:t>
            </a:r>
            <a:r>
              <a:rPr lang="ko-KR" altLang="en-US" sz="1050" spc="-15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멘토링</a:t>
            </a:r>
            <a:endParaRPr lang="en-US" altLang="ko-KR" sz="105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29299" y="5708054"/>
            <a:ext cx="189853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미 취업 구직자 대상</a:t>
            </a:r>
            <a:endParaRPr lang="en-US" altLang="ko-KR" sz="105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기업 추천 및 사후 컨설팅 진행</a:t>
            </a:r>
            <a:endParaRPr lang="en-US" altLang="ko-KR" sz="1050" spc="-15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en-US" altLang="ko-KR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(</a:t>
            </a:r>
            <a:r>
              <a:rPr lang="ko-KR" altLang="en-US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사전등록 및 희망 구직자 대상</a:t>
            </a:r>
            <a:r>
              <a:rPr lang="en-US" altLang="ko-KR" sz="105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66992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688F18-291A-4BBA-AE6F-9A6531BDF586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42" name="직사각형 41"/>
          <p:cNvSpPr/>
          <p:nvPr/>
        </p:nvSpPr>
        <p:spPr>
          <a:xfrm>
            <a:off x="0" y="204428"/>
            <a:ext cx="2214880" cy="796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3129" y="284048"/>
            <a:ext cx="2795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6. </a:t>
            </a:r>
            <a:r>
              <a:rPr lang="ko-KR" altLang="en-US" sz="20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박람회 사전등록 안내</a:t>
            </a:r>
            <a:endParaRPr lang="ko-KR" altLang="en-US" sz="2000" b="1" spc="-150" dirty="0">
              <a:ln>
                <a:solidFill>
                  <a:schemeClr val="tx1">
                    <a:alpha val="30000"/>
                  </a:schemeClr>
                </a:solidFill>
              </a:ln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411" y="1509712"/>
            <a:ext cx="3539074" cy="23736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직사각형 3"/>
          <p:cNvSpPr/>
          <p:nvPr/>
        </p:nvSpPr>
        <p:spPr>
          <a:xfrm>
            <a:off x="3780241" y="2327302"/>
            <a:ext cx="586474" cy="40193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3187" y="1509712"/>
            <a:ext cx="2150088" cy="23736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0802" y="4033488"/>
            <a:ext cx="3072473" cy="23736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1196" y="4033488"/>
            <a:ext cx="2612566" cy="23736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직사각형 34"/>
          <p:cNvSpPr/>
          <p:nvPr/>
        </p:nvSpPr>
        <p:spPr>
          <a:xfrm>
            <a:off x="6493593" y="3695125"/>
            <a:ext cx="664871" cy="12299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4945628" y="4602630"/>
            <a:ext cx="1339498" cy="537213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117686" y="6080211"/>
            <a:ext cx="454743" cy="17947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2028411" y="1509712"/>
            <a:ext cx="275473" cy="261610"/>
          </a:xfrm>
          <a:prstGeom prst="rect">
            <a:avLst/>
          </a:prstGeom>
          <a:solidFill>
            <a:srgbClr val="002A57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[1]</a:t>
            </a:r>
            <a:endParaRPr lang="ko-KR" altLang="en-US" sz="1100" b="1" spc="-15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3187" y="1509712"/>
            <a:ext cx="275473" cy="261610"/>
          </a:xfrm>
          <a:prstGeom prst="rect">
            <a:avLst/>
          </a:prstGeom>
          <a:solidFill>
            <a:srgbClr val="002A57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[2]</a:t>
            </a:r>
            <a:endParaRPr lang="ko-KR" altLang="en-US" sz="1100" b="1" spc="-15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0801" y="4033488"/>
            <a:ext cx="275473" cy="261610"/>
          </a:xfrm>
          <a:prstGeom prst="rect">
            <a:avLst/>
          </a:prstGeom>
          <a:solidFill>
            <a:srgbClr val="002A57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[3]</a:t>
            </a:r>
            <a:endParaRPr lang="ko-KR" altLang="en-US" sz="1100" b="1" spc="-15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1196" y="4033488"/>
            <a:ext cx="275473" cy="261610"/>
          </a:xfrm>
          <a:prstGeom prst="rect">
            <a:avLst/>
          </a:prstGeom>
          <a:solidFill>
            <a:srgbClr val="002A57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[4]</a:t>
            </a:r>
            <a:endParaRPr lang="ko-KR" altLang="en-US" sz="1100" b="1" spc="-15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5486142" y="2696518"/>
            <a:ext cx="394782" cy="22147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2A5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 rot="5400000">
            <a:off x="5932006" y="3851368"/>
            <a:ext cx="394782" cy="22147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2A5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 rot="10800000">
            <a:off x="4480074" y="5237250"/>
            <a:ext cx="394782" cy="22147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2A5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841942" y="723951"/>
            <a:ext cx="6237802" cy="646331"/>
          </a:xfrm>
          <a:prstGeom prst="rect">
            <a:avLst/>
          </a:prstGeom>
          <a:solidFill>
            <a:srgbClr val="002B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spc="-15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http://tourjobfair.incruit.com/</a:t>
            </a:r>
            <a:endParaRPr lang="ko-KR" altLang="en-US" sz="3600" b="1" spc="-15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4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11151</TotalTime>
  <Words>1231</Words>
  <Application>Microsoft Office PowerPoint</Application>
  <PresentationFormat>A4 용지(210x297mm)</PresentationFormat>
  <Paragraphs>616</Paragraphs>
  <Slides>12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굴림</vt:lpstr>
      <vt:lpstr>Arial</vt:lpstr>
      <vt:lpstr>나눔고딕</vt:lpstr>
      <vt:lpstr>HY중고딕</vt:lpstr>
      <vt:lpstr>Calibri</vt:lpstr>
      <vt:lpstr>맑은 고딕</vt:lpstr>
      <vt:lpstr>Wingdings</vt:lpstr>
      <vt:lpstr>HY헤드라인M</vt:lpstr>
      <vt:lpstr>Calibri Light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인크루트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유현진님</dc:creator>
  <cp:lastModifiedBy>이름_업무</cp:lastModifiedBy>
  <cp:revision>990</cp:revision>
  <cp:lastPrinted>2018-09-11T09:29:29Z</cp:lastPrinted>
  <dcterms:created xsi:type="dcterms:W3CDTF">2016-06-20T00:15:18Z</dcterms:created>
  <dcterms:modified xsi:type="dcterms:W3CDTF">2018-11-12T00:09:26Z</dcterms:modified>
</cp:coreProperties>
</file>